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3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70"/>
    <p:restoredTop sz="94681"/>
  </p:normalViewPr>
  <p:slideViewPr>
    <p:cSldViewPr snapToGrid="0">
      <p:cViewPr varScale="1">
        <p:scale>
          <a:sx n="90" d="100"/>
          <a:sy n="90" d="100"/>
        </p:scale>
        <p:origin x="224" y="6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63C3BB-5381-DF45-A405-ADB3BAA421EE}" type="datetimeFigureOut">
              <a:rPr lang="en-US" smtClean="0"/>
              <a:t>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EEFA11-575C-0A49-9106-9BD2623E1DEC}" type="slidenum">
              <a:rPr lang="en-US" smtClean="0"/>
              <a:t>‹#›</a:t>
            </a:fld>
            <a:endParaRPr lang="en-US"/>
          </a:p>
        </p:txBody>
      </p:sp>
    </p:spTree>
    <p:extLst>
      <p:ext uri="{BB962C8B-B14F-4D97-AF65-F5344CB8AC3E}">
        <p14:creationId xmlns:p14="http://schemas.microsoft.com/office/powerpoint/2010/main" val="3010124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EFA11-575C-0A49-9106-9BD2623E1DEC}" type="slidenum">
              <a:rPr lang="en-US" smtClean="0"/>
              <a:t>4</a:t>
            </a:fld>
            <a:endParaRPr lang="en-US"/>
          </a:p>
        </p:txBody>
      </p:sp>
    </p:spTree>
    <p:extLst>
      <p:ext uri="{BB962C8B-B14F-4D97-AF65-F5344CB8AC3E}">
        <p14:creationId xmlns:p14="http://schemas.microsoft.com/office/powerpoint/2010/main" val="3008293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27CEF9-85AC-5812-C3A9-C450504C76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1357C8-6DCC-74AF-17D5-1934D26B13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42A18C-0BEF-B2AB-1E89-76C2B077F1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0A25664-BC5F-113C-2DC0-CA924E19B33C}"/>
              </a:ext>
            </a:extLst>
          </p:cNvPr>
          <p:cNvSpPr>
            <a:spLocks noGrp="1"/>
          </p:cNvSpPr>
          <p:nvPr>
            <p:ph type="sldNum" sz="quarter" idx="5"/>
          </p:nvPr>
        </p:nvSpPr>
        <p:spPr/>
        <p:txBody>
          <a:bodyPr/>
          <a:lstStyle/>
          <a:p>
            <a:fld id="{67EEFA11-575C-0A49-9106-9BD2623E1DEC}" type="slidenum">
              <a:rPr lang="en-US" smtClean="0"/>
              <a:t>13</a:t>
            </a:fld>
            <a:endParaRPr lang="en-US"/>
          </a:p>
        </p:txBody>
      </p:sp>
    </p:spTree>
    <p:extLst>
      <p:ext uri="{BB962C8B-B14F-4D97-AF65-F5344CB8AC3E}">
        <p14:creationId xmlns:p14="http://schemas.microsoft.com/office/powerpoint/2010/main" val="104184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A27B89-9A8E-3D23-9D30-084944FA6A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CD4C6E-57E5-D1AD-E572-031FC3B881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7CAC8B-7522-1124-B483-A325B4A350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72ECF00-18E1-F98A-5A3F-CC7294B49763}"/>
              </a:ext>
            </a:extLst>
          </p:cNvPr>
          <p:cNvSpPr>
            <a:spLocks noGrp="1"/>
          </p:cNvSpPr>
          <p:nvPr>
            <p:ph type="sldNum" sz="quarter" idx="5"/>
          </p:nvPr>
        </p:nvSpPr>
        <p:spPr/>
        <p:txBody>
          <a:bodyPr/>
          <a:lstStyle/>
          <a:p>
            <a:fld id="{67EEFA11-575C-0A49-9106-9BD2623E1DEC}" type="slidenum">
              <a:rPr lang="en-US" smtClean="0"/>
              <a:t>14</a:t>
            </a:fld>
            <a:endParaRPr lang="en-US"/>
          </a:p>
        </p:txBody>
      </p:sp>
    </p:spTree>
    <p:extLst>
      <p:ext uri="{BB962C8B-B14F-4D97-AF65-F5344CB8AC3E}">
        <p14:creationId xmlns:p14="http://schemas.microsoft.com/office/powerpoint/2010/main" val="1182800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D6332B-FEBD-19F9-2AF0-01DFBF0331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AAF397-99B3-6AAE-A10B-2867A54F6F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CF7B80-9C68-0C55-E6EE-225E02B1295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DA1BD9C-00BB-5864-B566-83388BB0EE1B}"/>
              </a:ext>
            </a:extLst>
          </p:cNvPr>
          <p:cNvSpPr>
            <a:spLocks noGrp="1"/>
          </p:cNvSpPr>
          <p:nvPr>
            <p:ph type="sldNum" sz="quarter" idx="5"/>
          </p:nvPr>
        </p:nvSpPr>
        <p:spPr/>
        <p:txBody>
          <a:bodyPr/>
          <a:lstStyle/>
          <a:p>
            <a:fld id="{67EEFA11-575C-0A49-9106-9BD2623E1DEC}" type="slidenum">
              <a:rPr lang="en-US" smtClean="0"/>
              <a:t>15</a:t>
            </a:fld>
            <a:endParaRPr lang="en-US"/>
          </a:p>
        </p:txBody>
      </p:sp>
    </p:spTree>
    <p:extLst>
      <p:ext uri="{BB962C8B-B14F-4D97-AF65-F5344CB8AC3E}">
        <p14:creationId xmlns:p14="http://schemas.microsoft.com/office/powerpoint/2010/main" val="627457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6DC3C-AD93-EA7B-4F0A-E62257FEA6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1BB81A-54FE-486D-B8AB-8BC574BBC8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F8A719-7CE2-DB98-C8DA-BA9748B5DA8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082A21-1994-1D4B-0438-A08B4DFD9173}"/>
              </a:ext>
            </a:extLst>
          </p:cNvPr>
          <p:cNvSpPr>
            <a:spLocks noGrp="1"/>
          </p:cNvSpPr>
          <p:nvPr>
            <p:ph type="sldNum" sz="quarter" idx="5"/>
          </p:nvPr>
        </p:nvSpPr>
        <p:spPr/>
        <p:txBody>
          <a:bodyPr/>
          <a:lstStyle/>
          <a:p>
            <a:fld id="{67EEFA11-575C-0A49-9106-9BD2623E1DEC}" type="slidenum">
              <a:rPr lang="en-US" smtClean="0"/>
              <a:t>16</a:t>
            </a:fld>
            <a:endParaRPr lang="en-US"/>
          </a:p>
        </p:txBody>
      </p:sp>
    </p:spTree>
    <p:extLst>
      <p:ext uri="{BB962C8B-B14F-4D97-AF65-F5344CB8AC3E}">
        <p14:creationId xmlns:p14="http://schemas.microsoft.com/office/powerpoint/2010/main" val="854659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EFA11-575C-0A49-9106-9BD2623E1DEC}" type="slidenum">
              <a:rPr lang="en-US" smtClean="0"/>
              <a:t>5</a:t>
            </a:fld>
            <a:endParaRPr lang="en-US"/>
          </a:p>
        </p:txBody>
      </p:sp>
    </p:spTree>
    <p:extLst>
      <p:ext uri="{BB962C8B-B14F-4D97-AF65-F5344CB8AC3E}">
        <p14:creationId xmlns:p14="http://schemas.microsoft.com/office/powerpoint/2010/main" val="2443692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E032A-DF30-F20B-E7D0-7B7E214642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624150-0AA4-79E0-7252-522689D7D0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D7C985-5EBA-8200-4542-1DB787C5B26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BEE402-BF1E-F820-8AFB-BC5EABEAFAB1}"/>
              </a:ext>
            </a:extLst>
          </p:cNvPr>
          <p:cNvSpPr>
            <a:spLocks noGrp="1"/>
          </p:cNvSpPr>
          <p:nvPr>
            <p:ph type="sldNum" sz="quarter" idx="5"/>
          </p:nvPr>
        </p:nvSpPr>
        <p:spPr/>
        <p:txBody>
          <a:bodyPr/>
          <a:lstStyle/>
          <a:p>
            <a:fld id="{67EEFA11-575C-0A49-9106-9BD2623E1DEC}" type="slidenum">
              <a:rPr lang="en-US" smtClean="0"/>
              <a:t>6</a:t>
            </a:fld>
            <a:endParaRPr lang="en-US"/>
          </a:p>
        </p:txBody>
      </p:sp>
    </p:spTree>
    <p:extLst>
      <p:ext uri="{BB962C8B-B14F-4D97-AF65-F5344CB8AC3E}">
        <p14:creationId xmlns:p14="http://schemas.microsoft.com/office/powerpoint/2010/main" val="3858936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191F6-5AE9-979D-EA0A-506894AA72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A67566-3CE7-8C33-0DC0-995A8B73A5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10DFB1-1DE6-B3B4-A202-B4C4A427AC4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5C7B13-83DD-09E1-7470-2471E9AE0F9F}"/>
              </a:ext>
            </a:extLst>
          </p:cNvPr>
          <p:cNvSpPr>
            <a:spLocks noGrp="1"/>
          </p:cNvSpPr>
          <p:nvPr>
            <p:ph type="sldNum" sz="quarter" idx="5"/>
          </p:nvPr>
        </p:nvSpPr>
        <p:spPr/>
        <p:txBody>
          <a:bodyPr/>
          <a:lstStyle/>
          <a:p>
            <a:fld id="{67EEFA11-575C-0A49-9106-9BD2623E1DEC}" type="slidenum">
              <a:rPr lang="en-US" smtClean="0"/>
              <a:t>7</a:t>
            </a:fld>
            <a:endParaRPr lang="en-US"/>
          </a:p>
        </p:txBody>
      </p:sp>
    </p:spTree>
    <p:extLst>
      <p:ext uri="{BB962C8B-B14F-4D97-AF65-F5344CB8AC3E}">
        <p14:creationId xmlns:p14="http://schemas.microsoft.com/office/powerpoint/2010/main" val="1893181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CEBBAB-4C43-C0D6-1F13-9702B939AE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E9EC02-87F2-2B49-5909-E19F8B98DC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58882E-DCB9-4115-6B8A-3722413FF47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DAB20F6-AC4D-C981-E797-38E15B69F93A}"/>
              </a:ext>
            </a:extLst>
          </p:cNvPr>
          <p:cNvSpPr>
            <a:spLocks noGrp="1"/>
          </p:cNvSpPr>
          <p:nvPr>
            <p:ph type="sldNum" sz="quarter" idx="5"/>
          </p:nvPr>
        </p:nvSpPr>
        <p:spPr/>
        <p:txBody>
          <a:bodyPr/>
          <a:lstStyle/>
          <a:p>
            <a:fld id="{67EEFA11-575C-0A49-9106-9BD2623E1DEC}" type="slidenum">
              <a:rPr lang="en-US" smtClean="0"/>
              <a:t>8</a:t>
            </a:fld>
            <a:endParaRPr lang="en-US"/>
          </a:p>
        </p:txBody>
      </p:sp>
    </p:spTree>
    <p:extLst>
      <p:ext uri="{BB962C8B-B14F-4D97-AF65-F5344CB8AC3E}">
        <p14:creationId xmlns:p14="http://schemas.microsoft.com/office/powerpoint/2010/main" val="1392110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73688-C3AE-796F-E35E-BCB0009CD3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939FF1-6C9E-05F6-4DF4-F3BCDCF468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3C8E3E-4E51-D319-7FC6-DF69A2E7CE2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2237289-0561-F082-5B19-2952808E505A}"/>
              </a:ext>
            </a:extLst>
          </p:cNvPr>
          <p:cNvSpPr>
            <a:spLocks noGrp="1"/>
          </p:cNvSpPr>
          <p:nvPr>
            <p:ph type="sldNum" sz="quarter" idx="5"/>
          </p:nvPr>
        </p:nvSpPr>
        <p:spPr/>
        <p:txBody>
          <a:bodyPr/>
          <a:lstStyle/>
          <a:p>
            <a:fld id="{67EEFA11-575C-0A49-9106-9BD2623E1DEC}" type="slidenum">
              <a:rPr lang="en-US" smtClean="0"/>
              <a:t>9</a:t>
            </a:fld>
            <a:endParaRPr lang="en-US"/>
          </a:p>
        </p:txBody>
      </p:sp>
    </p:spTree>
    <p:extLst>
      <p:ext uri="{BB962C8B-B14F-4D97-AF65-F5344CB8AC3E}">
        <p14:creationId xmlns:p14="http://schemas.microsoft.com/office/powerpoint/2010/main" val="128099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10659-57F5-CB7B-FBEC-BF4BD1014C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07D70F-274E-B6FA-80AB-5BE3CDA9F6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40B194-D016-9921-1B36-A90691161C0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6C671BA-6C30-DC36-F375-A70CD70D641B}"/>
              </a:ext>
            </a:extLst>
          </p:cNvPr>
          <p:cNvSpPr>
            <a:spLocks noGrp="1"/>
          </p:cNvSpPr>
          <p:nvPr>
            <p:ph type="sldNum" sz="quarter" idx="5"/>
          </p:nvPr>
        </p:nvSpPr>
        <p:spPr/>
        <p:txBody>
          <a:bodyPr/>
          <a:lstStyle/>
          <a:p>
            <a:fld id="{67EEFA11-575C-0A49-9106-9BD2623E1DEC}" type="slidenum">
              <a:rPr lang="en-US" smtClean="0"/>
              <a:t>10</a:t>
            </a:fld>
            <a:endParaRPr lang="en-US"/>
          </a:p>
        </p:txBody>
      </p:sp>
    </p:spTree>
    <p:extLst>
      <p:ext uri="{BB962C8B-B14F-4D97-AF65-F5344CB8AC3E}">
        <p14:creationId xmlns:p14="http://schemas.microsoft.com/office/powerpoint/2010/main" val="3532044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77042-7BD2-E18E-91DB-C0B1D0944C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82E981-EB00-5854-9138-0BF6885C8B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5E786A-56B9-16B8-9785-578E6BD24D3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607AE1-FCFA-DAC0-C06F-B9123123E8D6}"/>
              </a:ext>
            </a:extLst>
          </p:cNvPr>
          <p:cNvSpPr>
            <a:spLocks noGrp="1"/>
          </p:cNvSpPr>
          <p:nvPr>
            <p:ph type="sldNum" sz="quarter" idx="5"/>
          </p:nvPr>
        </p:nvSpPr>
        <p:spPr/>
        <p:txBody>
          <a:bodyPr/>
          <a:lstStyle/>
          <a:p>
            <a:fld id="{67EEFA11-575C-0A49-9106-9BD2623E1DEC}" type="slidenum">
              <a:rPr lang="en-US" smtClean="0"/>
              <a:t>11</a:t>
            </a:fld>
            <a:endParaRPr lang="en-US"/>
          </a:p>
        </p:txBody>
      </p:sp>
    </p:spTree>
    <p:extLst>
      <p:ext uri="{BB962C8B-B14F-4D97-AF65-F5344CB8AC3E}">
        <p14:creationId xmlns:p14="http://schemas.microsoft.com/office/powerpoint/2010/main" val="3792773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2516A-00CA-F4BB-5D52-8867C504B1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70A0DE-601A-1E4F-F912-C1678C7A0B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1E8E50-13AA-CE6B-72BD-D4FB71B1EF8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933E9E4-BB75-4A82-05F2-BFC9D057BB85}"/>
              </a:ext>
            </a:extLst>
          </p:cNvPr>
          <p:cNvSpPr>
            <a:spLocks noGrp="1"/>
          </p:cNvSpPr>
          <p:nvPr>
            <p:ph type="sldNum" sz="quarter" idx="5"/>
          </p:nvPr>
        </p:nvSpPr>
        <p:spPr/>
        <p:txBody>
          <a:bodyPr/>
          <a:lstStyle/>
          <a:p>
            <a:fld id="{67EEFA11-575C-0A49-9106-9BD2623E1DEC}" type="slidenum">
              <a:rPr lang="en-US" smtClean="0"/>
              <a:t>12</a:t>
            </a:fld>
            <a:endParaRPr lang="en-US"/>
          </a:p>
        </p:txBody>
      </p:sp>
    </p:spTree>
    <p:extLst>
      <p:ext uri="{BB962C8B-B14F-4D97-AF65-F5344CB8AC3E}">
        <p14:creationId xmlns:p14="http://schemas.microsoft.com/office/powerpoint/2010/main" val="3475361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D59D9-D234-ACDE-2C62-99BA8930851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7D4E0B3-A8DA-B16E-B9F5-6397DD473A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FE4AE2-7295-CE63-E757-1F5EB07FF83C}"/>
              </a:ext>
            </a:extLst>
          </p:cNvPr>
          <p:cNvSpPr>
            <a:spLocks noGrp="1"/>
          </p:cNvSpPr>
          <p:nvPr>
            <p:ph type="dt" sz="half" idx="10"/>
          </p:nvPr>
        </p:nvSpPr>
        <p:spPr/>
        <p:txBody>
          <a:bodyPr/>
          <a:lstStyle/>
          <a:p>
            <a:fld id="{66D8FF9C-2D17-8D49-804F-2672B591092B}" type="datetimeFigureOut">
              <a:rPr lang="en-US" smtClean="0"/>
              <a:t>3/20/25</a:t>
            </a:fld>
            <a:endParaRPr lang="en-US"/>
          </a:p>
        </p:txBody>
      </p:sp>
      <p:sp>
        <p:nvSpPr>
          <p:cNvPr id="5" name="Footer Placeholder 4">
            <a:extLst>
              <a:ext uri="{FF2B5EF4-FFF2-40B4-BE49-F238E27FC236}">
                <a16:creationId xmlns:a16="http://schemas.microsoft.com/office/drawing/2014/main" id="{8FB3A90D-1A7F-DB17-6B68-E8F47FA471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9C9629-3593-8BA2-780B-02528B14FB0D}"/>
              </a:ext>
            </a:extLst>
          </p:cNvPr>
          <p:cNvSpPr>
            <a:spLocks noGrp="1"/>
          </p:cNvSpPr>
          <p:nvPr>
            <p:ph type="sldNum" sz="quarter" idx="12"/>
          </p:nvPr>
        </p:nvSpPr>
        <p:spPr/>
        <p:txBody>
          <a:bodyPr/>
          <a:lstStyle/>
          <a:p>
            <a:fld id="{FCAB9A09-136B-194C-8578-13516412E967}" type="slidenum">
              <a:rPr lang="en-US" smtClean="0"/>
              <a:t>‹#›</a:t>
            </a:fld>
            <a:endParaRPr lang="en-US"/>
          </a:p>
        </p:txBody>
      </p:sp>
    </p:spTree>
    <p:extLst>
      <p:ext uri="{BB962C8B-B14F-4D97-AF65-F5344CB8AC3E}">
        <p14:creationId xmlns:p14="http://schemas.microsoft.com/office/powerpoint/2010/main" val="2907009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FB037-8BFA-A7BD-6B4D-91A8DE70C4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3C9ACD-581C-F906-E2C9-2B47ABC889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F74190-B50F-A217-0943-1496BF314FFA}"/>
              </a:ext>
            </a:extLst>
          </p:cNvPr>
          <p:cNvSpPr>
            <a:spLocks noGrp="1"/>
          </p:cNvSpPr>
          <p:nvPr>
            <p:ph type="dt" sz="half" idx="10"/>
          </p:nvPr>
        </p:nvSpPr>
        <p:spPr/>
        <p:txBody>
          <a:bodyPr/>
          <a:lstStyle/>
          <a:p>
            <a:fld id="{66D8FF9C-2D17-8D49-804F-2672B591092B}" type="datetimeFigureOut">
              <a:rPr lang="en-US" smtClean="0"/>
              <a:t>3/20/25</a:t>
            </a:fld>
            <a:endParaRPr lang="en-US"/>
          </a:p>
        </p:txBody>
      </p:sp>
      <p:sp>
        <p:nvSpPr>
          <p:cNvPr id="5" name="Footer Placeholder 4">
            <a:extLst>
              <a:ext uri="{FF2B5EF4-FFF2-40B4-BE49-F238E27FC236}">
                <a16:creationId xmlns:a16="http://schemas.microsoft.com/office/drawing/2014/main" id="{535819D7-3577-90B7-7421-0009B2E8E6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E91275-147B-383D-C1A0-31F5EF281F55}"/>
              </a:ext>
            </a:extLst>
          </p:cNvPr>
          <p:cNvSpPr>
            <a:spLocks noGrp="1"/>
          </p:cNvSpPr>
          <p:nvPr>
            <p:ph type="sldNum" sz="quarter" idx="12"/>
          </p:nvPr>
        </p:nvSpPr>
        <p:spPr/>
        <p:txBody>
          <a:bodyPr/>
          <a:lstStyle/>
          <a:p>
            <a:fld id="{FCAB9A09-136B-194C-8578-13516412E967}" type="slidenum">
              <a:rPr lang="en-US" smtClean="0"/>
              <a:t>‹#›</a:t>
            </a:fld>
            <a:endParaRPr lang="en-US"/>
          </a:p>
        </p:txBody>
      </p:sp>
    </p:spTree>
    <p:extLst>
      <p:ext uri="{BB962C8B-B14F-4D97-AF65-F5344CB8AC3E}">
        <p14:creationId xmlns:p14="http://schemas.microsoft.com/office/powerpoint/2010/main" val="3876386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A07F35-13F0-BE6A-601B-23DFA4F74E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C9255BB-7E7B-01D5-6E46-FB289E88DF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11BD8D-EB57-8834-26A3-7A4152CB1247}"/>
              </a:ext>
            </a:extLst>
          </p:cNvPr>
          <p:cNvSpPr>
            <a:spLocks noGrp="1"/>
          </p:cNvSpPr>
          <p:nvPr>
            <p:ph type="dt" sz="half" idx="10"/>
          </p:nvPr>
        </p:nvSpPr>
        <p:spPr/>
        <p:txBody>
          <a:bodyPr/>
          <a:lstStyle/>
          <a:p>
            <a:fld id="{66D8FF9C-2D17-8D49-804F-2672B591092B}" type="datetimeFigureOut">
              <a:rPr lang="en-US" smtClean="0"/>
              <a:t>3/20/25</a:t>
            </a:fld>
            <a:endParaRPr lang="en-US"/>
          </a:p>
        </p:txBody>
      </p:sp>
      <p:sp>
        <p:nvSpPr>
          <p:cNvPr id="5" name="Footer Placeholder 4">
            <a:extLst>
              <a:ext uri="{FF2B5EF4-FFF2-40B4-BE49-F238E27FC236}">
                <a16:creationId xmlns:a16="http://schemas.microsoft.com/office/drawing/2014/main" id="{10F69DE8-F178-33CD-8F2B-CAAEA6291F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6E626F-B972-D460-BFF2-A015538D6ACD}"/>
              </a:ext>
            </a:extLst>
          </p:cNvPr>
          <p:cNvSpPr>
            <a:spLocks noGrp="1"/>
          </p:cNvSpPr>
          <p:nvPr>
            <p:ph type="sldNum" sz="quarter" idx="12"/>
          </p:nvPr>
        </p:nvSpPr>
        <p:spPr/>
        <p:txBody>
          <a:bodyPr/>
          <a:lstStyle/>
          <a:p>
            <a:fld id="{FCAB9A09-136B-194C-8578-13516412E967}" type="slidenum">
              <a:rPr lang="en-US" smtClean="0"/>
              <a:t>‹#›</a:t>
            </a:fld>
            <a:endParaRPr lang="en-US"/>
          </a:p>
        </p:txBody>
      </p:sp>
    </p:spTree>
    <p:extLst>
      <p:ext uri="{BB962C8B-B14F-4D97-AF65-F5344CB8AC3E}">
        <p14:creationId xmlns:p14="http://schemas.microsoft.com/office/powerpoint/2010/main" val="2164261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B0298-A392-5146-BA86-71E0DE7749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057DC2-062F-67AD-EA75-B0D14A0872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E6FBCD-03EC-D2CF-B282-14FE1ED12B87}"/>
              </a:ext>
            </a:extLst>
          </p:cNvPr>
          <p:cNvSpPr>
            <a:spLocks noGrp="1"/>
          </p:cNvSpPr>
          <p:nvPr>
            <p:ph type="dt" sz="half" idx="10"/>
          </p:nvPr>
        </p:nvSpPr>
        <p:spPr/>
        <p:txBody>
          <a:bodyPr/>
          <a:lstStyle/>
          <a:p>
            <a:fld id="{66D8FF9C-2D17-8D49-804F-2672B591092B}" type="datetimeFigureOut">
              <a:rPr lang="en-US" smtClean="0"/>
              <a:t>3/20/25</a:t>
            </a:fld>
            <a:endParaRPr lang="en-US"/>
          </a:p>
        </p:txBody>
      </p:sp>
      <p:sp>
        <p:nvSpPr>
          <p:cNvPr id="5" name="Footer Placeholder 4">
            <a:extLst>
              <a:ext uri="{FF2B5EF4-FFF2-40B4-BE49-F238E27FC236}">
                <a16:creationId xmlns:a16="http://schemas.microsoft.com/office/drawing/2014/main" id="{50332507-D9EC-F35C-794C-ED84322DA7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9619BF-A8B9-316C-D45B-7FEFB69C06DB}"/>
              </a:ext>
            </a:extLst>
          </p:cNvPr>
          <p:cNvSpPr>
            <a:spLocks noGrp="1"/>
          </p:cNvSpPr>
          <p:nvPr>
            <p:ph type="sldNum" sz="quarter" idx="12"/>
          </p:nvPr>
        </p:nvSpPr>
        <p:spPr/>
        <p:txBody>
          <a:bodyPr/>
          <a:lstStyle/>
          <a:p>
            <a:fld id="{FCAB9A09-136B-194C-8578-13516412E967}" type="slidenum">
              <a:rPr lang="en-US" smtClean="0"/>
              <a:t>‹#›</a:t>
            </a:fld>
            <a:endParaRPr lang="en-US"/>
          </a:p>
        </p:txBody>
      </p:sp>
    </p:spTree>
    <p:extLst>
      <p:ext uri="{BB962C8B-B14F-4D97-AF65-F5344CB8AC3E}">
        <p14:creationId xmlns:p14="http://schemas.microsoft.com/office/powerpoint/2010/main" val="925054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E87BA-E0B0-BB81-3F61-4687F657C0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C85BF40-85B9-CD65-07F7-5C7ADB65DA4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D7639B-5AFC-87BB-EE09-CE5561BD36F4}"/>
              </a:ext>
            </a:extLst>
          </p:cNvPr>
          <p:cNvSpPr>
            <a:spLocks noGrp="1"/>
          </p:cNvSpPr>
          <p:nvPr>
            <p:ph type="dt" sz="half" idx="10"/>
          </p:nvPr>
        </p:nvSpPr>
        <p:spPr/>
        <p:txBody>
          <a:bodyPr/>
          <a:lstStyle/>
          <a:p>
            <a:fld id="{66D8FF9C-2D17-8D49-804F-2672B591092B}" type="datetimeFigureOut">
              <a:rPr lang="en-US" smtClean="0"/>
              <a:t>3/20/25</a:t>
            </a:fld>
            <a:endParaRPr lang="en-US"/>
          </a:p>
        </p:txBody>
      </p:sp>
      <p:sp>
        <p:nvSpPr>
          <p:cNvPr id="5" name="Footer Placeholder 4">
            <a:extLst>
              <a:ext uri="{FF2B5EF4-FFF2-40B4-BE49-F238E27FC236}">
                <a16:creationId xmlns:a16="http://schemas.microsoft.com/office/drawing/2014/main" id="{A2B2264E-FF2F-1EAB-F473-518F3A2A2F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E54CD7-C84F-0D3F-FEC8-84E4CBB410DA}"/>
              </a:ext>
            </a:extLst>
          </p:cNvPr>
          <p:cNvSpPr>
            <a:spLocks noGrp="1"/>
          </p:cNvSpPr>
          <p:nvPr>
            <p:ph type="sldNum" sz="quarter" idx="12"/>
          </p:nvPr>
        </p:nvSpPr>
        <p:spPr/>
        <p:txBody>
          <a:bodyPr/>
          <a:lstStyle/>
          <a:p>
            <a:fld id="{FCAB9A09-136B-194C-8578-13516412E967}" type="slidenum">
              <a:rPr lang="en-US" smtClean="0"/>
              <a:t>‹#›</a:t>
            </a:fld>
            <a:endParaRPr lang="en-US"/>
          </a:p>
        </p:txBody>
      </p:sp>
    </p:spTree>
    <p:extLst>
      <p:ext uri="{BB962C8B-B14F-4D97-AF65-F5344CB8AC3E}">
        <p14:creationId xmlns:p14="http://schemas.microsoft.com/office/powerpoint/2010/main" val="343695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1B9B4-AFE5-F539-B2C3-13A9C9EA8C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7743DA-8B2F-226E-ED31-1CABDF1775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D8FF886-365F-54C1-6F03-7778E9B853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700DDE-3AFC-C858-CCA8-4860E22F3323}"/>
              </a:ext>
            </a:extLst>
          </p:cNvPr>
          <p:cNvSpPr>
            <a:spLocks noGrp="1"/>
          </p:cNvSpPr>
          <p:nvPr>
            <p:ph type="dt" sz="half" idx="10"/>
          </p:nvPr>
        </p:nvSpPr>
        <p:spPr/>
        <p:txBody>
          <a:bodyPr/>
          <a:lstStyle/>
          <a:p>
            <a:fld id="{66D8FF9C-2D17-8D49-804F-2672B591092B}" type="datetimeFigureOut">
              <a:rPr lang="en-US" smtClean="0"/>
              <a:t>3/20/25</a:t>
            </a:fld>
            <a:endParaRPr lang="en-US"/>
          </a:p>
        </p:txBody>
      </p:sp>
      <p:sp>
        <p:nvSpPr>
          <p:cNvPr id="6" name="Footer Placeholder 5">
            <a:extLst>
              <a:ext uri="{FF2B5EF4-FFF2-40B4-BE49-F238E27FC236}">
                <a16:creationId xmlns:a16="http://schemas.microsoft.com/office/drawing/2014/main" id="{018FF1FF-29CF-28D9-3202-CA793E15F6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E7FB95-BB93-95B0-C1A7-5E5E6B4CD830}"/>
              </a:ext>
            </a:extLst>
          </p:cNvPr>
          <p:cNvSpPr>
            <a:spLocks noGrp="1"/>
          </p:cNvSpPr>
          <p:nvPr>
            <p:ph type="sldNum" sz="quarter" idx="12"/>
          </p:nvPr>
        </p:nvSpPr>
        <p:spPr/>
        <p:txBody>
          <a:bodyPr/>
          <a:lstStyle/>
          <a:p>
            <a:fld id="{FCAB9A09-136B-194C-8578-13516412E967}" type="slidenum">
              <a:rPr lang="en-US" smtClean="0"/>
              <a:t>‹#›</a:t>
            </a:fld>
            <a:endParaRPr lang="en-US"/>
          </a:p>
        </p:txBody>
      </p:sp>
    </p:spTree>
    <p:extLst>
      <p:ext uri="{BB962C8B-B14F-4D97-AF65-F5344CB8AC3E}">
        <p14:creationId xmlns:p14="http://schemas.microsoft.com/office/powerpoint/2010/main" val="3619625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C8C3C-2E29-99B7-63EC-BF620BFAA84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C4E111-9E8D-087F-DE4A-ECE263FFBE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AFA378-4BC5-DF5F-EDD2-9D377CB6D52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FAA3DE9-AC73-6622-6C49-1DB798DEEB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DCA542-6183-2DBE-72B6-E2EAFEC0EA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A055F2-44E6-0A0B-1A53-B86B66EF5BBA}"/>
              </a:ext>
            </a:extLst>
          </p:cNvPr>
          <p:cNvSpPr>
            <a:spLocks noGrp="1"/>
          </p:cNvSpPr>
          <p:nvPr>
            <p:ph type="dt" sz="half" idx="10"/>
          </p:nvPr>
        </p:nvSpPr>
        <p:spPr/>
        <p:txBody>
          <a:bodyPr/>
          <a:lstStyle/>
          <a:p>
            <a:fld id="{66D8FF9C-2D17-8D49-804F-2672B591092B}" type="datetimeFigureOut">
              <a:rPr lang="en-US" smtClean="0"/>
              <a:t>3/20/25</a:t>
            </a:fld>
            <a:endParaRPr lang="en-US"/>
          </a:p>
        </p:txBody>
      </p:sp>
      <p:sp>
        <p:nvSpPr>
          <p:cNvPr id="8" name="Footer Placeholder 7">
            <a:extLst>
              <a:ext uri="{FF2B5EF4-FFF2-40B4-BE49-F238E27FC236}">
                <a16:creationId xmlns:a16="http://schemas.microsoft.com/office/drawing/2014/main" id="{036525BA-896A-82BE-FA8B-614D7F62D0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3BA266-935C-111F-3605-E54288C5452E}"/>
              </a:ext>
            </a:extLst>
          </p:cNvPr>
          <p:cNvSpPr>
            <a:spLocks noGrp="1"/>
          </p:cNvSpPr>
          <p:nvPr>
            <p:ph type="sldNum" sz="quarter" idx="12"/>
          </p:nvPr>
        </p:nvSpPr>
        <p:spPr/>
        <p:txBody>
          <a:bodyPr/>
          <a:lstStyle/>
          <a:p>
            <a:fld id="{FCAB9A09-136B-194C-8578-13516412E967}" type="slidenum">
              <a:rPr lang="en-US" smtClean="0"/>
              <a:t>‹#›</a:t>
            </a:fld>
            <a:endParaRPr lang="en-US"/>
          </a:p>
        </p:txBody>
      </p:sp>
    </p:spTree>
    <p:extLst>
      <p:ext uri="{BB962C8B-B14F-4D97-AF65-F5344CB8AC3E}">
        <p14:creationId xmlns:p14="http://schemas.microsoft.com/office/powerpoint/2010/main" val="2251730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7DAFF-F89F-7F04-9178-F8D5AF3B75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F75865C-B5A2-EAB3-1617-2C2F8C8924BF}"/>
              </a:ext>
            </a:extLst>
          </p:cNvPr>
          <p:cNvSpPr>
            <a:spLocks noGrp="1"/>
          </p:cNvSpPr>
          <p:nvPr>
            <p:ph type="dt" sz="half" idx="10"/>
          </p:nvPr>
        </p:nvSpPr>
        <p:spPr/>
        <p:txBody>
          <a:bodyPr/>
          <a:lstStyle/>
          <a:p>
            <a:fld id="{66D8FF9C-2D17-8D49-804F-2672B591092B}" type="datetimeFigureOut">
              <a:rPr lang="en-US" smtClean="0"/>
              <a:t>3/20/25</a:t>
            </a:fld>
            <a:endParaRPr lang="en-US"/>
          </a:p>
        </p:txBody>
      </p:sp>
      <p:sp>
        <p:nvSpPr>
          <p:cNvPr id="4" name="Footer Placeholder 3">
            <a:extLst>
              <a:ext uri="{FF2B5EF4-FFF2-40B4-BE49-F238E27FC236}">
                <a16:creationId xmlns:a16="http://schemas.microsoft.com/office/drawing/2014/main" id="{10B19AED-3FCA-58BE-4D40-CD70B4308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6B23BF-3753-5124-726D-B1E009615CA4}"/>
              </a:ext>
            </a:extLst>
          </p:cNvPr>
          <p:cNvSpPr>
            <a:spLocks noGrp="1"/>
          </p:cNvSpPr>
          <p:nvPr>
            <p:ph type="sldNum" sz="quarter" idx="12"/>
          </p:nvPr>
        </p:nvSpPr>
        <p:spPr/>
        <p:txBody>
          <a:bodyPr/>
          <a:lstStyle/>
          <a:p>
            <a:fld id="{FCAB9A09-136B-194C-8578-13516412E967}" type="slidenum">
              <a:rPr lang="en-US" smtClean="0"/>
              <a:t>‹#›</a:t>
            </a:fld>
            <a:endParaRPr lang="en-US"/>
          </a:p>
        </p:txBody>
      </p:sp>
    </p:spTree>
    <p:extLst>
      <p:ext uri="{BB962C8B-B14F-4D97-AF65-F5344CB8AC3E}">
        <p14:creationId xmlns:p14="http://schemas.microsoft.com/office/powerpoint/2010/main" val="2184698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E0C404-5D16-D484-533A-613E3F023714}"/>
              </a:ext>
            </a:extLst>
          </p:cNvPr>
          <p:cNvSpPr>
            <a:spLocks noGrp="1"/>
          </p:cNvSpPr>
          <p:nvPr>
            <p:ph type="dt" sz="half" idx="10"/>
          </p:nvPr>
        </p:nvSpPr>
        <p:spPr/>
        <p:txBody>
          <a:bodyPr/>
          <a:lstStyle/>
          <a:p>
            <a:fld id="{66D8FF9C-2D17-8D49-804F-2672B591092B}" type="datetimeFigureOut">
              <a:rPr lang="en-US" smtClean="0"/>
              <a:t>3/20/25</a:t>
            </a:fld>
            <a:endParaRPr lang="en-US"/>
          </a:p>
        </p:txBody>
      </p:sp>
      <p:sp>
        <p:nvSpPr>
          <p:cNvPr id="3" name="Footer Placeholder 2">
            <a:extLst>
              <a:ext uri="{FF2B5EF4-FFF2-40B4-BE49-F238E27FC236}">
                <a16:creationId xmlns:a16="http://schemas.microsoft.com/office/drawing/2014/main" id="{2103A1A3-6445-81FE-4237-BCFA9A7C24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77ABF3E-E7F5-B495-1506-BD958F489FE6}"/>
              </a:ext>
            </a:extLst>
          </p:cNvPr>
          <p:cNvSpPr>
            <a:spLocks noGrp="1"/>
          </p:cNvSpPr>
          <p:nvPr>
            <p:ph type="sldNum" sz="quarter" idx="12"/>
          </p:nvPr>
        </p:nvSpPr>
        <p:spPr/>
        <p:txBody>
          <a:bodyPr/>
          <a:lstStyle/>
          <a:p>
            <a:fld id="{FCAB9A09-136B-194C-8578-13516412E967}" type="slidenum">
              <a:rPr lang="en-US" smtClean="0"/>
              <a:t>‹#›</a:t>
            </a:fld>
            <a:endParaRPr lang="en-US"/>
          </a:p>
        </p:txBody>
      </p:sp>
    </p:spTree>
    <p:extLst>
      <p:ext uri="{BB962C8B-B14F-4D97-AF65-F5344CB8AC3E}">
        <p14:creationId xmlns:p14="http://schemas.microsoft.com/office/powerpoint/2010/main" val="1307784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ADD7D-6784-ACA1-0BC9-2856170BA8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448197-D239-E3BD-389A-5120924C0A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FB3DBB-2930-A96D-5DF7-DDC73C7709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22B0DA-1DB7-CD11-E5CC-2844474061F7}"/>
              </a:ext>
            </a:extLst>
          </p:cNvPr>
          <p:cNvSpPr>
            <a:spLocks noGrp="1"/>
          </p:cNvSpPr>
          <p:nvPr>
            <p:ph type="dt" sz="half" idx="10"/>
          </p:nvPr>
        </p:nvSpPr>
        <p:spPr/>
        <p:txBody>
          <a:bodyPr/>
          <a:lstStyle/>
          <a:p>
            <a:fld id="{66D8FF9C-2D17-8D49-804F-2672B591092B}" type="datetimeFigureOut">
              <a:rPr lang="en-US" smtClean="0"/>
              <a:t>3/20/25</a:t>
            </a:fld>
            <a:endParaRPr lang="en-US"/>
          </a:p>
        </p:txBody>
      </p:sp>
      <p:sp>
        <p:nvSpPr>
          <p:cNvPr id="6" name="Footer Placeholder 5">
            <a:extLst>
              <a:ext uri="{FF2B5EF4-FFF2-40B4-BE49-F238E27FC236}">
                <a16:creationId xmlns:a16="http://schemas.microsoft.com/office/drawing/2014/main" id="{79533003-6181-D025-BDD3-61F8AC0F26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1DF351-07D2-2365-4139-21AD02A93FB5}"/>
              </a:ext>
            </a:extLst>
          </p:cNvPr>
          <p:cNvSpPr>
            <a:spLocks noGrp="1"/>
          </p:cNvSpPr>
          <p:nvPr>
            <p:ph type="sldNum" sz="quarter" idx="12"/>
          </p:nvPr>
        </p:nvSpPr>
        <p:spPr/>
        <p:txBody>
          <a:bodyPr/>
          <a:lstStyle/>
          <a:p>
            <a:fld id="{FCAB9A09-136B-194C-8578-13516412E967}" type="slidenum">
              <a:rPr lang="en-US" smtClean="0"/>
              <a:t>‹#›</a:t>
            </a:fld>
            <a:endParaRPr lang="en-US"/>
          </a:p>
        </p:txBody>
      </p:sp>
    </p:spTree>
    <p:extLst>
      <p:ext uri="{BB962C8B-B14F-4D97-AF65-F5344CB8AC3E}">
        <p14:creationId xmlns:p14="http://schemas.microsoft.com/office/powerpoint/2010/main" val="3981684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33B66-6D48-8131-9A5E-B012BFFB52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FCFB48-ECA0-6322-AAC3-51BBDB9760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C657C86-C3AB-F23B-7502-E76F937750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464D81-1CFA-4034-70F9-96E1CE722374}"/>
              </a:ext>
            </a:extLst>
          </p:cNvPr>
          <p:cNvSpPr>
            <a:spLocks noGrp="1"/>
          </p:cNvSpPr>
          <p:nvPr>
            <p:ph type="dt" sz="half" idx="10"/>
          </p:nvPr>
        </p:nvSpPr>
        <p:spPr/>
        <p:txBody>
          <a:bodyPr/>
          <a:lstStyle/>
          <a:p>
            <a:fld id="{66D8FF9C-2D17-8D49-804F-2672B591092B}" type="datetimeFigureOut">
              <a:rPr lang="en-US" smtClean="0"/>
              <a:t>3/20/25</a:t>
            </a:fld>
            <a:endParaRPr lang="en-US"/>
          </a:p>
        </p:txBody>
      </p:sp>
      <p:sp>
        <p:nvSpPr>
          <p:cNvPr id="6" name="Footer Placeholder 5">
            <a:extLst>
              <a:ext uri="{FF2B5EF4-FFF2-40B4-BE49-F238E27FC236}">
                <a16:creationId xmlns:a16="http://schemas.microsoft.com/office/drawing/2014/main" id="{8E9A2F94-DBC9-2712-16C3-5D8E6E7A98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4A2568-AAF0-1674-35C4-303CFCEA3277}"/>
              </a:ext>
            </a:extLst>
          </p:cNvPr>
          <p:cNvSpPr>
            <a:spLocks noGrp="1"/>
          </p:cNvSpPr>
          <p:nvPr>
            <p:ph type="sldNum" sz="quarter" idx="12"/>
          </p:nvPr>
        </p:nvSpPr>
        <p:spPr/>
        <p:txBody>
          <a:bodyPr/>
          <a:lstStyle/>
          <a:p>
            <a:fld id="{FCAB9A09-136B-194C-8578-13516412E967}" type="slidenum">
              <a:rPr lang="en-US" smtClean="0"/>
              <a:t>‹#›</a:t>
            </a:fld>
            <a:endParaRPr lang="en-US"/>
          </a:p>
        </p:txBody>
      </p:sp>
    </p:spTree>
    <p:extLst>
      <p:ext uri="{BB962C8B-B14F-4D97-AF65-F5344CB8AC3E}">
        <p14:creationId xmlns:p14="http://schemas.microsoft.com/office/powerpoint/2010/main" val="18318182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27C287-EACF-F5D8-0F87-3936F89602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5FBF83E-1CA9-CC04-467B-2EDCE0F648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A98209-3B9F-8991-5831-FA57A331F1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6D8FF9C-2D17-8D49-804F-2672B591092B}" type="datetimeFigureOut">
              <a:rPr lang="en-US" smtClean="0"/>
              <a:t>3/20/25</a:t>
            </a:fld>
            <a:endParaRPr lang="en-US"/>
          </a:p>
        </p:txBody>
      </p:sp>
      <p:sp>
        <p:nvSpPr>
          <p:cNvPr id="5" name="Footer Placeholder 4">
            <a:extLst>
              <a:ext uri="{FF2B5EF4-FFF2-40B4-BE49-F238E27FC236}">
                <a16:creationId xmlns:a16="http://schemas.microsoft.com/office/drawing/2014/main" id="{F4CCF837-E449-64A8-DB97-D7A4E75181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17E0D87-249A-8FCD-67FB-13577FD707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CAB9A09-136B-194C-8578-13516412E967}" type="slidenum">
              <a:rPr lang="en-US" smtClean="0"/>
              <a:t>‹#›</a:t>
            </a:fld>
            <a:endParaRPr lang="en-US"/>
          </a:p>
        </p:txBody>
      </p:sp>
    </p:spTree>
    <p:extLst>
      <p:ext uri="{BB962C8B-B14F-4D97-AF65-F5344CB8AC3E}">
        <p14:creationId xmlns:p14="http://schemas.microsoft.com/office/powerpoint/2010/main" val="37556137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23.emf"/><Relationship Id="rId4" Type="http://schemas.openxmlformats.org/officeDocument/2006/relationships/image" Target="../media/image4.png"/><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8.png"/><Relationship Id="rId5" Type="http://schemas.openxmlformats.org/officeDocument/2006/relationships/image" Target="../media/image5.png"/><Relationship Id="rId10" Type="http://schemas.openxmlformats.org/officeDocument/2006/relationships/image" Target="../media/image25.jpeg"/><Relationship Id="rId4" Type="http://schemas.openxmlformats.org/officeDocument/2006/relationships/image" Target="../media/image4.png"/><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27.png"/><Relationship Id="rId5" Type="http://schemas.openxmlformats.org/officeDocument/2006/relationships/image" Target="../media/image5.png"/><Relationship Id="rId10" Type="http://schemas.openxmlformats.org/officeDocument/2006/relationships/image" Target="../media/image17.jpeg"/><Relationship Id="rId4" Type="http://schemas.openxmlformats.org/officeDocument/2006/relationships/image" Target="../media/image4.png"/><Relationship Id="rId9"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5.png"/><Relationship Id="rId5" Type="http://schemas.openxmlformats.org/officeDocument/2006/relationships/image" Target="../media/image5.png"/><Relationship Id="rId10" Type="http://schemas.openxmlformats.org/officeDocument/2006/relationships/image" Target="../media/image28.png"/><Relationship Id="rId4" Type="http://schemas.openxmlformats.org/officeDocument/2006/relationships/image" Target="../media/image4.png"/><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29.png"/><Relationship Id="rId4" Type="http://schemas.openxmlformats.org/officeDocument/2006/relationships/image" Target="../media/image4.png"/><Relationship Id="rId9" Type="http://schemas.openxmlformats.org/officeDocument/2006/relationships/image" Target="../media/image19.jpeg"/></Relationships>
</file>

<file path=ppt/slides/_rels/slide1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30.jpeg"/><Relationship Id="rId4" Type="http://schemas.openxmlformats.org/officeDocument/2006/relationships/image" Target="../media/image4.png"/><Relationship Id="rId9" Type="http://schemas.openxmlformats.org/officeDocument/2006/relationships/image" Target="../media/image22.png"/></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jpeg"/><Relationship Id="rId18" Type="http://schemas.openxmlformats.org/officeDocument/2006/relationships/image" Target="../media/image19.jpeg"/><Relationship Id="rId3" Type="http://schemas.openxmlformats.org/officeDocument/2006/relationships/image" Target="../media/image4.png"/><Relationship Id="rId21" Type="http://schemas.microsoft.com/office/2007/relationships/hdphoto" Target="../media/hdphoto1.wdp"/><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3.png"/><Relationship Id="rId16" Type="http://schemas.openxmlformats.org/officeDocument/2006/relationships/image" Target="../media/image17.jpeg"/><Relationship Id="rId20"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jpe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20.jpe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2.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20.jpe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2.jpe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890BAA-31DE-6A57-9D22-C2A48818A78A}"/>
              </a:ext>
            </a:extLst>
          </p:cNvPr>
          <p:cNvPicPr>
            <a:picLocks noChangeAspect="1"/>
          </p:cNvPicPr>
          <p:nvPr/>
        </p:nvPicPr>
        <p:blipFill>
          <a:blip r:embed="rId2"/>
          <a:stretch>
            <a:fillRect/>
          </a:stretch>
        </p:blipFill>
        <p:spPr>
          <a:xfrm>
            <a:off x="6041918" y="714474"/>
            <a:ext cx="5970788" cy="3218108"/>
          </a:xfrm>
          <a:prstGeom prst="rect">
            <a:avLst/>
          </a:prstGeom>
          <a:ln>
            <a:solidFill>
              <a:schemeClr val="accent1"/>
            </a:solidFill>
          </a:ln>
        </p:spPr>
      </p:pic>
      <p:pic>
        <p:nvPicPr>
          <p:cNvPr id="7" name="Picture 6">
            <a:extLst>
              <a:ext uri="{FF2B5EF4-FFF2-40B4-BE49-F238E27FC236}">
                <a16:creationId xmlns:a16="http://schemas.microsoft.com/office/drawing/2014/main" id="{A91ABCF4-BBFA-D035-35C0-41F65782CD92}"/>
              </a:ext>
            </a:extLst>
          </p:cNvPr>
          <p:cNvPicPr>
            <a:picLocks noChangeAspect="1"/>
          </p:cNvPicPr>
          <p:nvPr/>
        </p:nvPicPr>
        <p:blipFill>
          <a:blip r:embed="rId3"/>
          <a:stretch>
            <a:fillRect/>
          </a:stretch>
        </p:blipFill>
        <p:spPr>
          <a:xfrm>
            <a:off x="240252" y="753041"/>
            <a:ext cx="4803693" cy="4002156"/>
          </a:xfrm>
          <a:prstGeom prst="rect">
            <a:avLst/>
          </a:prstGeom>
          <a:ln>
            <a:solidFill>
              <a:schemeClr val="accent1"/>
            </a:solidFill>
          </a:ln>
        </p:spPr>
      </p:pic>
      <p:sp>
        <p:nvSpPr>
          <p:cNvPr id="8" name="TextBox 7">
            <a:extLst>
              <a:ext uri="{FF2B5EF4-FFF2-40B4-BE49-F238E27FC236}">
                <a16:creationId xmlns:a16="http://schemas.microsoft.com/office/drawing/2014/main" id="{C3C39393-30FB-A692-F9BE-0247DC674B3E}"/>
              </a:ext>
            </a:extLst>
          </p:cNvPr>
          <p:cNvSpPr txBox="1"/>
          <p:nvPr/>
        </p:nvSpPr>
        <p:spPr>
          <a:xfrm>
            <a:off x="897002" y="106604"/>
            <a:ext cx="3558988" cy="584775"/>
          </a:xfrm>
          <a:prstGeom prst="rect">
            <a:avLst/>
          </a:prstGeom>
          <a:noFill/>
        </p:spPr>
        <p:txBody>
          <a:bodyPr wrap="none" rtlCol="0">
            <a:spAutoFit/>
          </a:bodyPr>
          <a:lstStyle/>
          <a:p>
            <a:pPr algn="ctr"/>
            <a:r>
              <a:rPr lang="en-US" b="1" u="sng" dirty="0">
                <a:latin typeface="Avenir Black" panose="02000503020000020003" pitchFamily="2" charset="0"/>
              </a:rPr>
              <a:t>Buy</a:t>
            </a:r>
            <a:r>
              <a:rPr lang="en-US" b="1" dirty="0">
                <a:latin typeface="Avenir Black" panose="02000503020000020003" pitchFamily="2" charset="0"/>
              </a:rPr>
              <a:t> testing &amp; monitoring tools</a:t>
            </a:r>
          </a:p>
          <a:p>
            <a:pPr algn="ctr"/>
            <a:r>
              <a:rPr lang="en-US" sz="1400" b="1" i="1" dirty="0">
                <a:latin typeface="Avenir Black" panose="02000503020000020003" pitchFamily="2" charset="0"/>
              </a:rPr>
              <a:t>ecommerce</a:t>
            </a:r>
          </a:p>
        </p:txBody>
      </p:sp>
      <p:sp>
        <p:nvSpPr>
          <p:cNvPr id="9" name="TextBox 8">
            <a:extLst>
              <a:ext uri="{FF2B5EF4-FFF2-40B4-BE49-F238E27FC236}">
                <a16:creationId xmlns:a16="http://schemas.microsoft.com/office/drawing/2014/main" id="{2935925B-B8A2-712B-57C7-7F912FFDF85E}"/>
              </a:ext>
            </a:extLst>
          </p:cNvPr>
          <p:cNvSpPr txBox="1"/>
          <p:nvPr/>
        </p:nvSpPr>
        <p:spPr>
          <a:xfrm>
            <a:off x="7389622" y="106604"/>
            <a:ext cx="3860351" cy="584775"/>
          </a:xfrm>
          <a:prstGeom prst="rect">
            <a:avLst/>
          </a:prstGeom>
          <a:noFill/>
        </p:spPr>
        <p:txBody>
          <a:bodyPr wrap="none" rtlCol="0">
            <a:spAutoFit/>
          </a:bodyPr>
          <a:lstStyle/>
          <a:p>
            <a:pPr algn="ctr"/>
            <a:r>
              <a:rPr lang="en-US" b="1" u="sng" dirty="0">
                <a:latin typeface="Avenir Black" panose="02000503020000020003" pitchFamily="2" charset="0"/>
              </a:rPr>
              <a:t>Manage</a:t>
            </a:r>
            <a:r>
              <a:rPr lang="en-US" b="1" dirty="0">
                <a:latin typeface="Avenir Black" panose="02000503020000020003" pitchFamily="2" charset="0"/>
              </a:rPr>
              <a:t> lake health &amp; safety data</a:t>
            </a:r>
          </a:p>
          <a:p>
            <a:pPr algn="ctr"/>
            <a:r>
              <a:rPr lang="en-US" sz="1400" b="1" i="1" dirty="0">
                <a:latin typeface="Avenir Black" panose="02000503020000020003" pitchFamily="2" charset="0"/>
              </a:rPr>
              <a:t>Subscription</a:t>
            </a:r>
            <a:endParaRPr lang="en-US" b="1" i="1" dirty="0">
              <a:latin typeface="Avenir Black" panose="02000503020000020003" pitchFamily="2" charset="0"/>
            </a:endParaRPr>
          </a:p>
        </p:txBody>
      </p:sp>
      <p:graphicFrame>
        <p:nvGraphicFramePr>
          <p:cNvPr id="12" name="Table 11">
            <a:extLst>
              <a:ext uri="{FF2B5EF4-FFF2-40B4-BE49-F238E27FC236}">
                <a16:creationId xmlns:a16="http://schemas.microsoft.com/office/drawing/2014/main" id="{1A840214-BBDE-E957-9246-F27DB65D51AF}"/>
              </a:ext>
            </a:extLst>
          </p:cNvPr>
          <p:cNvGraphicFramePr>
            <a:graphicFrameLocks noGrp="1"/>
          </p:cNvGraphicFramePr>
          <p:nvPr>
            <p:extLst>
              <p:ext uri="{D42A27DB-BD31-4B8C-83A1-F6EECF244321}">
                <p14:modId xmlns:p14="http://schemas.microsoft.com/office/powerpoint/2010/main" val="1947346207"/>
              </p:ext>
            </p:extLst>
          </p:nvPr>
        </p:nvGraphicFramePr>
        <p:xfrm>
          <a:off x="6096000" y="4121426"/>
          <a:ext cx="5855750" cy="3550920"/>
        </p:xfrm>
        <a:graphic>
          <a:graphicData uri="http://schemas.openxmlformats.org/drawingml/2006/table">
            <a:tbl>
              <a:tblPr firstRow="1" bandRow="1">
                <a:tableStyleId>{5C22544A-7EE6-4342-B048-85BDC9FD1C3A}</a:tableStyleId>
              </a:tblPr>
              <a:tblGrid>
                <a:gridCol w="1171150">
                  <a:extLst>
                    <a:ext uri="{9D8B030D-6E8A-4147-A177-3AD203B41FA5}">
                      <a16:colId xmlns:a16="http://schemas.microsoft.com/office/drawing/2014/main" val="2265912242"/>
                    </a:ext>
                  </a:extLst>
                </a:gridCol>
                <a:gridCol w="1171150">
                  <a:extLst>
                    <a:ext uri="{9D8B030D-6E8A-4147-A177-3AD203B41FA5}">
                      <a16:colId xmlns:a16="http://schemas.microsoft.com/office/drawing/2014/main" val="1582388178"/>
                    </a:ext>
                  </a:extLst>
                </a:gridCol>
                <a:gridCol w="1171150">
                  <a:extLst>
                    <a:ext uri="{9D8B030D-6E8A-4147-A177-3AD203B41FA5}">
                      <a16:colId xmlns:a16="http://schemas.microsoft.com/office/drawing/2014/main" val="236686455"/>
                    </a:ext>
                  </a:extLst>
                </a:gridCol>
                <a:gridCol w="1171150">
                  <a:extLst>
                    <a:ext uri="{9D8B030D-6E8A-4147-A177-3AD203B41FA5}">
                      <a16:colId xmlns:a16="http://schemas.microsoft.com/office/drawing/2014/main" val="2725496711"/>
                    </a:ext>
                  </a:extLst>
                </a:gridCol>
                <a:gridCol w="1171150">
                  <a:extLst>
                    <a:ext uri="{9D8B030D-6E8A-4147-A177-3AD203B41FA5}">
                      <a16:colId xmlns:a16="http://schemas.microsoft.com/office/drawing/2014/main" val="700151945"/>
                    </a:ext>
                  </a:extLst>
                </a:gridCol>
              </a:tblGrid>
              <a:tr h="0">
                <a:tc>
                  <a:txBody>
                    <a:bodyPr/>
                    <a:lstStyle/>
                    <a:p>
                      <a:pPr algn="ctr"/>
                      <a:r>
                        <a:rPr lang="en-US" sz="1100" dirty="0">
                          <a:solidFill>
                            <a:schemeClr val="bg1"/>
                          </a:solidFill>
                        </a:rPr>
                        <a:t>Portal</a:t>
                      </a:r>
                    </a:p>
                  </a:txBody>
                  <a:tcPr anchor="ctr">
                    <a:solidFill>
                      <a:schemeClr val="bg1">
                        <a:lumMod val="50000"/>
                      </a:schemeClr>
                    </a:solidFill>
                  </a:tcPr>
                </a:tc>
                <a:tc>
                  <a:txBody>
                    <a:bodyPr/>
                    <a:lstStyle/>
                    <a:p>
                      <a:pPr algn="ctr"/>
                      <a:r>
                        <a:rPr lang="en-US" sz="1100" dirty="0">
                          <a:solidFill>
                            <a:schemeClr val="bg1"/>
                          </a:solidFill>
                        </a:rPr>
                        <a:t>Data</a:t>
                      </a:r>
                    </a:p>
                  </a:txBody>
                  <a:tcPr anchor="ctr">
                    <a:solidFill>
                      <a:schemeClr val="bg1">
                        <a:lumMod val="50000"/>
                      </a:schemeClr>
                    </a:solidFill>
                  </a:tcPr>
                </a:tc>
                <a:tc>
                  <a:txBody>
                    <a:bodyPr/>
                    <a:lstStyle/>
                    <a:p>
                      <a:pPr algn="ctr"/>
                      <a:r>
                        <a:rPr lang="en-US" sz="1100" dirty="0">
                          <a:solidFill>
                            <a:schemeClr val="bg1"/>
                          </a:solidFill>
                        </a:rPr>
                        <a:t>Analytics</a:t>
                      </a:r>
                    </a:p>
                  </a:txBody>
                  <a:tcPr anchor="ctr">
                    <a:solidFill>
                      <a:schemeClr val="bg1">
                        <a:lumMod val="50000"/>
                      </a:schemeClr>
                    </a:solidFill>
                  </a:tcPr>
                </a:tc>
                <a:tc>
                  <a:txBody>
                    <a:bodyPr/>
                    <a:lstStyle/>
                    <a:p>
                      <a:pPr algn="ctr"/>
                      <a:r>
                        <a:rPr lang="en-US" sz="1100" dirty="0">
                          <a:solidFill>
                            <a:schemeClr val="bg1"/>
                          </a:solidFill>
                        </a:rPr>
                        <a:t>Boathouse</a:t>
                      </a:r>
                    </a:p>
                  </a:txBody>
                  <a:tcPr anchor="ctr">
                    <a:solidFill>
                      <a:schemeClr val="bg1">
                        <a:lumMod val="50000"/>
                      </a:schemeClr>
                    </a:solidFill>
                  </a:tcPr>
                </a:tc>
                <a:tc>
                  <a:txBody>
                    <a:bodyPr/>
                    <a:lstStyle/>
                    <a:p>
                      <a:pPr algn="ctr"/>
                      <a:r>
                        <a:rPr lang="en-US" sz="1100" dirty="0">
                          <a:solidFill>
                            <a:schemeClr val="bg1"/>
                          </a:solidFill>
                        </a:rPr>
                        <a:t>Community</a:t>
                      </a:r>
                    </a:p>
                  </a:txBody>
                  <a:tcPr anchor="ctr">
                    <a:solidFill>
                      <a:schemeClr val="bg1">
                        <a:lumMod val="50000"/>
                      </a:schemeClr>
                    </a:solidFill>
                  </a:tcPr>
                </a:tc>
                <a:extLst>
                  <a:ext uri="{0D108BD9-81ED-4DB2-BD59-A6C34878D82A}">
                    <a16:rowId xmlns:a16="http://schemas.microsoft.com/office/drawing/2014/main" val="3048064889"/>
                  </a:ext>
                </a:extLst>
              </a:tr>
              <a:tr h="2185145">
                <a:tc>
                  <a:txBody>
                    <a:bodyPr/>
                    <a:lstStyle/>
                    <a:p>
                      <a:pPr marL="171450" indent="-171450">
                        <a:buFont typeface="Wingdings" pitchFamily="2" charset="2"/>
                        <a:buChar char="ü"/>
                      </a:pPr>
                      <a:r>
                        <a:rPr lang="en-US" sz="1050" dirty="0">
                          <a:solidFill>
                            <a:sysClr val="windowText" lastClr="000000"/>
                          </a:solidFill>
                        </a:rPr>
                        <a:t>An overview of lake vitals, overall health, recent activity, </a:t>
                      </a:r>
                      <a:r>
                        <a:rPr lang="en-US" sz="1050" dirty="0" err="1">
                          <a:solidFill>
                            <a:sysClr val="windowText" lastClr="000000"/>
                          </a:solidFill>
                        </a:rPr>
                        <a:t>etc</a:t>
                      </a:r>
                      <a:endParaRPr lang="en-US" sz="1050" dirty="0">
                        <a:solidFill>
                          <a:sysClr val="windowText" lastClr="000000"/>
                        </a:solidFill>
                      </a:endParaRPr>
                    </a:p>
                    <a:p>
                      <a:pPr marL="171450" indent="-171450">
                        <a:buFont typeface="Wingdings" pitchFamily="2" charset="2"/>
                        <a:buChar char="ü"/>
                      </a:pPr>
                      <a:endParaRPr lang="en-US" sz="1050" dirty="0">
                        <a:solidFill>
                          <a:sysClr val="windowText" lastClr="000000"/>
                        </a:solidFill>
                      </a:endParaRPr>
                    </a:p>
                    <a:p>
                      <a:pPr marL="171450" indent="-171450">
                        <a:buFont typeface="Wingdings" pitchFamily="2" charset="2"/>
                        <a:buChar char="ü"/>
                      </a:pPr>
                      <a:r>
                        <a:rPr lang="en-US" sz="1050" dirty="0">
                          <a:solidFill>
                            <a:sysClr val="windowText" lastClr="000000"/>
                          </a:solidFill>
                        </a:rPr>
                        <a:t>Tools like Field Notes enhance collaboration</a:t>
                      </a:r>
                    </a:p>
                    <a:p>
                      <a:pPr marL="171450" indent="-171450">
                        <a:buFont typeface="Wingdings" pitchFamily="2" charset="2"/>
                        <a:buChar char="ü"/>
                      </a:pPr>
                      <a:endParaRPr lang="en-US" sz="1050" dirty="0">
                        <a:solidFill>
                          <a:sysClr val="windowText" lastClr="000000"/>
                        </a:solidFill>
                      </a:endParaRPr>
                    </a:p>
                    <a:p>
                      <a:pPr marL="171450" indent="-171450">
                        <a:buFont typeface="Wingdings" pitchFamily="2" charset="2"/>
                        <a:buChar char="ü"/>
                      </a:pPr>
                      <a:r>
                        <a:rPr lang="en-US" sz="1050" dirty="0">
                          <a:solidFill>
                            <a:sysClr val="windowText" lastClr="000000"/>
                          </a:solidFill>
                        </a:rPr>
                        <a:t>See what testing &amp; monitoring solutions have been bought, and by who in Toolbox Admin</a:t>
                      </a:r>
                    </a:p>
                  </a:txBody>
                  <a:tcPr>
                    <a:noFill/>
                  </a:tcPr>
                </a:tc>
                <a:tc>
                  <a:txBody>
                    <a:bodyPr/>
                    <a:lstStyle/>
                    <a:p>
                      <a:pPr marL="171450" indent="-171450">
                        <a:buFont typeface="Wingdings" pitchFamily="2" charset="2"/>
                        <a:buChar char="ü"/>
                      </a:pPr>
                      <a:r>
                        <a:rPr lang="en-US" sz="1050" dirty="0">
                          <a:solidFill>
                            <a:sysClr val="windowText" lastClr="000000"/>
                          </a:solidFill>
                        </a:rPr>
                        <a:t>All your lake health &amp; safety data in one place </a:t>
                      </a:r>
                    </a:p>
                    <a:p>
                      <a:pPr marL="171450" indent="-171450">
                        <a:buFont typeface="Wingdings" pitchFamily="2" charset="2"/>
                        <a:buChar char="ü"/>
                      </a:pPr>
                      <a:endParaRPr lang="en-US" sz="1050" dirty="0">
                        <a:solidFill>
                          <a:sysClr val="windowText" lastClr="000000"/>
                        </a:solidFill>
                      </a:endParaRPr>
                    </a:p>
                  </a:txBody>
                  <a:tcPr>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lang="en-US" sz="1050" dirty="0">
                          <a:solidFill>
                            <a:sysClr val="windowText" lastClr="000000"/>
                          </a:solidFill>
                        </a:rPr>
                        <a:t>Slice and dice your lake’s data to compare your lake with others of similar size and geography</a:t>
                      </a:r>
                    </a:p>
                    <a:p>
                      <a:pPr marL="171450" indent="-171450">
                        <a:buFont typeface="Wingdings" pitchFamily="2" charset="2"/>
                        <a:buChar char="ü"/>
                      </a:pPr>
                      <a:endParaRPr lang="en-US" sz="1050" dirty="0">
                        <a:solidFill>
                          <a:sysClr val="windowText" lastClr="000000"/>
                        </a:solidFill>
                      </a:endParaRPr>
                    </a:p>
                  </a:txBody>
                  <a:tcPr>
                    <a:noFill/>
                  </a:tcPr>
                </a:tc>
                <a:tc>
                  <a:txBody>
                    <a:bodyPr/>
                    <a:lstStyle/>
                    <a:p>
                      <a:pPr marL="171450" indent="-171450">
                        <a:buFont typeface="Wingdings" pitchFamily="2" charset="2"/>
                        <a:buChar char="ü"/>
                      </a:pPr>
                      <a:r>
                        <a:rPr lang="en-US" sz="1050" dirty="0">
                          <a:solidFill>
                            <a:sysClr val="windowText" lastClr="000000"/>
                          </a:solidFill>
                        </a:rPr>
                        <a:t>Discuss your lake’s issues with  lake health expert via email, phone, or cat</a:t>
                      </a:r>
                    </a:p>
                    <a:p>
                      <a:pPr marL="171450" indent="-171450">
                        <a:buFont typeface="Wingdings" pitchFamily="2" charset="2"/>
                        <a:buChar char="ü"/>
                      </a:pPr>
                      <a:endParaRPr lang="en-US" sz="1050" dirty="0">
                        <a:solidFill>
                          <a:sysClr val="windowText" lastClr="000000"/>
                        </a:solidFill>
                      </a:endParaRPr>
                    </a:p>
                    <a:p>
                      <a:pPr marL="171450" indent="-171450">
                        <a:buFont typeface="Wingdings" pitchFamily="2" charset="2"/>
                        <a:buChar char="ü"/>
                      </a:pPr>
                      <a:r>
                        <a:rPr lang="en-US" sz="1050" dirty="0">
                          <a:solidFill>
                            <a:sysClr val="windowText" lastClr="000000"/>
                          </a:solidFill>
                        </a:rPr>
                        <a:t>Help you figure out what testing &amp; monitoring tools you need?  </a:t>
                      </a:r>
                    </a:p>
                    <a:p>
                      <a:pPr marL="171450" indent="-171450">
                        <a:buFont typeface="Wingdings" pitchFamily="2" charset="2"/>
                        <a:buChar char="ü"/>
                      </a:pPr>
                      <a:endParaRPr lang="en-US" sz="1050" dirty="0">
                        <a:solidFill>
                          <a:sysClr val="windowText" lastClr="000000"/>
                        </a:solidFill>
                      </a:endParaRPr>
                    </a:p>
                    <a:p>
                      <a:pPr marL="171450" indent="-171450">
                        <a:buFont typeface="Wingdings" pitchFamily="2" charset="2"/>
                        <a:buChar char="ü"/>
                      </a:pPr>
                      <a:r>
                        <a:rPr lang="en-US" sz="1050" dirty="0">
                          <a:solidFill>
                            <a:sysClr val="windowText" lastClr="000000"/>
                          </a:solidFill>
                        </a:rPr>
                        <a:t>Support your efforts to apply for state grants</a:t>
                      </a:r>
                    </a:p>
                  </a:txBody>
                  <a:tcPr>
                    <a:noFill/>
                  </a:tcPr>
                </a:tc>
                <a:tc>
                  <a:txBody>
                    <a:bodyPr/>
                    <a:lstStyle/>
                    <a:p>
                      <a:pPr marL="171450" indent="-171450">
                        <a:buFont typeface="Wingdings" pitchFamily="2" charset="2"/>
                        <a:buChar char="ü"/>
                      </a:pPr>
                      <a:r>
                        <a:rPr lang="en-US" sz="1050" dirty="0">
                          <a:solidFill>
                            <a:sysClr val="windowText" lastClr="000000"/>
                          </a:solidFill>
                        </a:rPr>
                        <a:t>Sharing lake health &amp; safety data with the broader community</a:t>
                      </a:r>
                    </a:p>
                    <a:p>
                      <a:pPr marL="171450" indent="-171450">
                        <a:buFont typeface="Wingdings" pitchFamily="2" charset="2"/>
                        <a:buChar char="ü"/>
                      </a:pPr>
                      <a:endParaRPr lang="en-US" sz="1050" dirty="0">
                        <a:solidFill>
                          <a:sysClr val="windowText" lastClr="000000"/>
                        </a:solidFill>
                      </a:endParaRPr>
                    </a:p>
                    <a:p>
                      <a:pPr marL="171450" indent="-171450">
                        <a:buFont typeface="Wingdings" pitchFamily="2" charset="2"/>
                        <a:buChar char="ü"/>
                      </a:pPr>
                      <a:r>
                        <a:rPr lang="en-US" sz="1050" dirty="0">
                          <a:solidFill>
                            <a:sysClr val="windowText" lastClr="000000"/>
                          </a:solidFill>
                        </a:rPr>
                        <a:t>Survey the community, enlist support, highlight up coming lake health &amp; safety events</a:t>
                      </a:r>
                    </a:p>
                  </a:txBody>
                  <a:tcPr>
                    <a:noFill/>
                  </a:tcPr>
                </a:tc>
                <a:extLst>
                  <a:ext uri="{0D108BD9-81ED-4DB2-BD59-A6C34878D82A}">
                    <a16:rowId xmlns:a16="http://schemas.microsoft.com/office/drawing/2014/main" val="1077264905"/>
                  </a:ext>
                </a:extLst>
              </a:tr>
            </a:tbl>
          </a:graphicData>
        </a:graphic>
      </p:graphicFrame>
      <p:cxnSp>
        <p:nvCxnSpPr>
          <p:cNvPr id="14" name="Straight Arrow Connector 13">
            <a:extLst>
              <a:ext uri="{FF2B5EF4-FFF2-40B4-BE49-F238E27FC236}">
                <a16:creationId xmlns:a16="http://schemas.microsoft.com/office/drawing/2014/main" id="{A55283B9-C37C-D5D7-73C2-167300109A86}"/>
              </a:ext>
            </a:extLst>
          </p:cNvPr>
          <p:cNvCxnSpPr>
            <a:cxnSpLocks/>
          </p:cNvCxnSpPr>
          <p:nvPr/>
        </p:nvCxnSpPr>
        <p:spPr>
          <a:xfrm>
            <a:off x="4649639" y="5332330"/>
            <a:ext cx="118131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52F28EED-EEA0-FD78-7326-163933F5ACA0}"/>
              </a:ext>
            </a:extLst>
          </p:cNvPr>
          <p:cNvSpPr txBox="1"/>
          <p:nvPr/>
        </p:nvSpPr>
        <p:spPr>
          <a:xfrm>
            <a:off x="134236" y="4826674"/>
            <a:ext cx="5484686" cy="1384995"/>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Avenir Book" panose="02000503020000020003" pitchFamily="2" charset="0"/>
              </a:rPr>
              <a:t>Buy the solutions you need in LP Shopify store</a:t>
            </a:r>
          </a:p>
          <a:p>
            <a:pPr marL="285750" indent="-285750">
              <a:buFont typeface="Arial" panose="020B0604020202020204" pitchFamily="34" charset="0"/>
              <a:buChar char="•"/>
            </a:pPr>
            <a:r>
              <a:rPr lang="en-US" sz="1200" dirty="0">
                <a:latin typeface="Avenir Book" panose="02000503020000020003" pitchFamily="2" charset="0"/>
              </a:rPr>
              <a:t>Complete the action (install, sample, </a:t>
            </a:r>
            <a:r>
              <a:rPr lang="en-US" sz="1200" dirty="0" err="1">
                <a:latin typeface="Avenir Book" panose="02000503020000020003" pitchFamily="2" charset="0"/>
              </a:rPr>
              <a:t>etc</a:t>
            </a:r>
            <a:r>
              <a:rPr lang="en-US" sz="1200" dirty="0">
                <a:latin typeface="Avenir Book" panose="02000503020000020003" pitchFamily="2" charset="0"/>
              </a:rPr>
              <a:t>) </a:t>
            </a:r>
          </a:p>
          <a:p>
            <a:pPr marL="285750" indent="-285750">
              <a:buFont typeface="Arial" panose="020B0604020202020204" pitchFamily="34" charset="0"/>
              <a:buChar char="•"/>
            </a:pPr>
            <a:r>
              <a:rPr lang="en-US" sz="1200" dirty="0">
                <a:latin typeface="Avenir Book" panose="02000503020000020003" pitchFamily="2" charset="0"/>
              </a:rPr>
              <a:t>Data (results) auto move from vendor API over to LPFD</a:t>
            </a:r>
          </a:p>
          <a:p>
            <a:pPr marL="285750" indent="-285750">
              <a:buFont typeface="Arial" panose="020B0604020202020204" pitchFamily="34" charset="0"/>
              <a:buChar char="•"/>
            </a:pPr>
            <a:r>
              <a:rPr lang="en-US" sz="1200" dirty="0">
                <a:latin typeface="Avenir Book" panose="02000503020000020003" pitchFamily="2" charset="0"/>
              </a:rPr>
              <a:t>Chat with the Boathouse from within Toolbox </a:t>
            </a:r>
          </a:p>
          <a:p>
            <a:pPr marL="285750" indent="-285750">
              <a:buFont typeface="Arial" panose="020B0604020202020204" pitchFamily="34" charset="0"/>
              <a:buChar char="•"/>
            </a:pPr>
            <a:r>
              <a:rPr lang="en-US" sz="1200" dirty="0">
                <a:latin typeface="Avenir Book" panose="02000503020000020003" pitchFamily="2" charset="0"/>
              </a:rPr>
              <a:t>Instead of building out LP on Squarespace, maybe Graham just builds the ‘brochure’ site here??? </a:t>
            </a:r>
          </a:p>
          <a:p>
            <a:pPr marL="285750" indent="-285750">
              <a:buFont typeface="Arial" panose="020B0604020202020204" pitchFamily="34" charset="0"/>
              <a:buChar char="•"/>
            </a:pPr>
            <a:r>
              <a:rPr lang="en-US" sz="1200" dirty="0">
                <a:latin typeface="Avenir Book" panose="02000503020000020003" pitchFamily="2" charset="0"/>
              </a:rPr>
              <a:t>Other? </a:t>
            </a:r>
          </a:p>
        </p:txBody>
      </p:sp>
      <p:sp>
        <p:nvSpPr>
          <p:cNvPr id="2" name="TextBox 1">
            <a:extLst>
              <a:ext uri="{FF2B5EF4-FFF2-40B4-BE49-F238E27FC236}">
                <a16:creationId xmlns:a16="http://schemas.microsoft.com/office/drawing/2014/main" id="{787DA4EE-657C-7044-198B-3EC98C8743A2}"/>
              </a:ext>
            </a:extLst>
          </p:cNvPr>
          <p:cNvSpPr txBox="1"/>
          <p:nvPr/>
        </p:nvSpPr>
        <p:spPr>
          <a:xfrm flipH="1">
            <a:off x="134236" y="6211669"/>
            <a:ext cx="5907682" cy="646331"/>
          </a:xfrm>
          <a:prstGeom prst="rect">
            <a:avLst/>
          </a:prstGeom>
          <a:noFill/>
        </p:spPr>
        <p:txBody>
          <a:bodyPr wrap="square" rtlCol="0">
            <a:spAutoFit/>
          </a:bodyPr>
          <a:lstStyle/>
          <a:p>
            <a:r>
              <a:rPr lang="en-US" sz="1200" dirty="0">
                <a:solidFill>
                  <a:srgbClr val="FF0000"/>
                </a:solidFill>
              </a:rPr>
              <a:t>Fresh thinking: There very well may be advantages to configuring the business like this (two verticals).    Think about why this might actually be ‘better’, and why it might be worse.  </a:t>
            </a:r>
          </a:p>
        </p:txBody>
      </p:sp>
    </p:spTree>
    <p:extLst>
      <p:ext uri="{BB962C8B-B14F-4D97-AF65-F5344CB8AC3E}">
        <p14:creationId xmlns:p14="http://schemas.microsoft.com/office/powerpoint/2010/main" val="2377112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F897F-62E3-FAE6-9B09-5AD150DF72AB}"/>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3F7AB9E6-898D-2B79-305C-16C86ACE3C65}"/>
              </a:ext>
            </a:extLst>
          </p:cNvPr>
          <p:cNvSpPr/>
          <p:nvPr/>
        </p:nvSpPr>
        <p:spPr>
          <a:xfrm>
            <a:off x="0" y="956864"/>
            <a:ext cx="1594043" cy="59011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2" descr="Account - Free interface icons">
            <a:extLst>
              <a:ext uri="{FF2B5EF4-FFF2-40B4-BE49-F238E27FC236}">
                <a16:creationId xmlns:a16="http://schemas.microsoft.com/office/drawing/2014/main" id="{DD94C99C-01BF-6B31-7A1F-C02E1CB1CDED}"/>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4639" y="6481573"/>
            <a:ext cx="276979" cy="2769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Table 11">
            <a:extLst>
              <a:ext uri="{FF2B5EF4-FFF2-40B4-BE49-F238E27FC236}">
                <a16:creationId xmlns:a16="http://schemas.microsoft.com/office/drawing/2014/main" id="{98FFA96D-CF2A-F6B8-013A-4829F22E2FA7}"/>
              </a:ext>
            </a:extLst>
          </p:cNvPr>
          <p:cNvGraphicFramePr>
            <a:graphicFrameLocks noGrp="1"/>
          </p:cNvGraphicFramePr>
          <p:nvPr/>
        </p:nvGraphicFramePr>
        <p:xfrm>
          <a:off x="367037" y="5738245"/>
          <a:ext cx="1181731" cy="622300"/>
        </p:xfrm>
        <a:graphic>
          <a:graphicData uri="http://schemas.openxmlformats.org/drawingml/2006/table">
            <a:tbl>
              <a:tblPr firstRow="1" bandRow="1">
                <a:tableStyleId>{5C22544A-7EE6-4342-B048-85BDC9FD1C3A}</a:tableStyleId>
              </a:tblPr>
              <a:tblGrid>
                <a:gridCol w="1181731">
                  <a:extLst>
                    <a:ext uri="{9D8B030D-6E8A-4147-A177-3AD203B41FA5}">
                      <a16:colId xmlns:a16="http://schemas.microsoft.com/office/drawing/2014/main" val="4254996464"/>
                    </a:ext>
                  </a:extLst>
                </a:gridCol>
              </a:tblGrid>
              <a:tr h="0">
                <a:tc>
                  <a:txBody>
                    <a:bodyPr/>
                    <a:lstStyle/>
                    <a:p>
                      <a:r>
                        <a:rPr lang="en-US" sz="1050" b="1" dirty="0">
                          <a:solidFill>
                            <a:schemeClr val="bg1"/>
                          </a:solidFill>
                          <a:latin typeface="Avenir Book" panose="02000503020000020003" pitchFamily="2" charset="0"/>
                        </a:rPr>
                        <a:t>SUPPORT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1057419"/>
                  </a:ext>
                </a:extLst>
              </a:tr>
              <a:tr h="370840">
                <a:tc>
                  <a:txBody>
                    <a:bodyPr/>
                    <a:lstStyle/>
                    <a:p>
                      <a:r>
                        <a:rPr lang="en-US" sz="1050" b="1" dirty="0">
                          <a:solidFill>
                            <a:schemeClr val="bg1"/>
                          </a:solidFill>
                          <a:latin typeface="Avenir Book" panose="02000503020000020003" pitchFamily="2" charset="0"/>
                        </a:rPr>
                        <a:t>SETTINGS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6894332"/>
                  </a:ext>
                </a:extLst>
              </a:tr>
            </a:tbl>
          </a:graphicData>
        </a:graphic>
      </p:graphicFrame>
      <p:sp>
        <p:nvSpPr>
          <p:cNvPr id="13" name="TextBox 12">
            <a:extLst>
              <a:ext uri="{FF2B5EF4-FFF2-40B4-BE49-F238E27FC236}">
                <a16:creationId xmlns:a16="http://schemas.microsoft.com/office/drawing/2014/main" id="{1AC25B74-5E06-1939-7DFF-32B8DAAC34F7}"/>
              </a:ext>
            </a:extLst>
          </p:cNvPr>
          <p:cNvSpPr txBox="1"/>
          <p:nvPr/>
        </p:nvSpPr>
        <p:spPr>
          <a:xfrm>
            <a:off x="324304" y="6456849"/>
            <a:ext cx="934871" cy="307777"/>
          </a:xfrm>
          <a:prstGeom prst="rect">
            <a:avLst/>
          </a:prstGeom>
          <a:noFill/>
        </p:spPr>
        <p:txBody>
          <a:bodyPr wrap="none" rtlCol="0">
            <a:spAutoFit/>
          </a:bodyPr>
          <a:lstStyle/>
          <a:p>
            <a:r>
              <a:rPr lang="en-US" sz="700" dirty="0">
                <a:solidFill>
                  <a:schemeClr val="bg1"/>
                </a:solidFill>
              </a:rPr>
              <a:t>J Robinson</a:t>
            </a:r>
          </a:p>
          <a:p>
            <a:r>
              <a:rPr lang="en-US" sz="700" dirty="0">
                <a:solidFill>
                  <a:schemeClr val="bg1"/>
                </a:solidFill>
              </a:rPr>
              <a:t>jwr899@gmaillcom</a:t>
            </a:r>
          </a:p>
        </p:txBody>
      </p:sp>
      <p:pic>
        <p:nvPicPr>
          <p:cNvPr id="14" name="Picture 2" descr="Enter - Free web icons">
            <a:extLst>
              <a:ext uri="{FF2B5EF4-FFF2-40B4-BE49-F238E27FC236}">
                <a16:creationId xmlns:a16="http://schemas.microsoft.com/office/drawing/2014/main" id="{D62A6902-D186-7874-26EE-804809C25FC5}"/>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282965" y="6512677"/>
            <a:ext cx="245875" cy="24587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black background with a black square&#10;&#10;AI-generated content may be incorrect.">
            <a:extLst>
              <a:ext uri="{FF2B5EF4-FFF2-40B4-BE49-F238E27FC236}">
                <a16:creationId xmlns:a16="http://schemas.microsoft.com/office/drawing/2014/main" id="{CFC5C5EA-E540-4717-4DDA-C4769AF8D5FD}"/>
              </a:ext>
            </a:extLst>
          </p:cNvPr>
          <p:cNvPicPr>
            <a:picLocks noChangeAspect="1"/>
          </p:cNvPicPr>
          <p:nvPr/>
        </p:nvPicPr>
        <p:blipFill>
          <a:blip r:embed="rId5">
            <a:lum bright="70000" contrast="-70000"/>
          </a:blip>
          <a:stretch>
            <a:fillRect/>
          </a:stretch>
        </p:blipFill>
        <p:spPr>
          <a:xfrm>
            <a:off x="18815" y="5694197"/>
            <a:ext cx="329408" cy="329408"/>
          </a:xfrm>
          <a:prstGeom prst="rect">
            <a:avLst/>
          </a:prstGeom>
        </p:spPr>
      </p:pic>
      <p:pic>
        <p:nvPicPr>
          <p:cNvPr id="16" name="Picture 15" descr="A black and white gear&#10;&#10;AI-generated content may be incorrect.">
            <a:extLst>
              <a:ext uri="{FF2B5EF4-FFF2-40B4-BE49-F238E27FC236}">
                <a16:creationId xmlns:a16="http://schemas.microsoft.com/office/drawing/2014/main" id="{A0B20B17-7A99-380E-03AB-03407C217707}"/>
              </a:ext>
            </a:extLst>
          </p:cNvPr>
          <p:cNvPicPr>
            <a:picLocks noChangeAspect="1"/>
          </p:cNvPicPr>
          <p:nvPr/>
        </p:nvPicPr>
        <p:blipFill>
          <a:blip r:embed="rId6">
            <a:lum bright="70000" contrast="-70000"/>
          </a:blip>
          <a:stretch>
            <a:fillRect/>
          </a:stretch>
        </p:blipFill>
        <p:spPr>
          <a:xfrm>
            <a:off x="29440" y="6065681"/>
            <a:ext cx="294864" cy="294864"/>
          </a:xfrm>
          <a:prstGeom prst="rect">
            <a:avLst/>
          </a:prstGeom>
        </p:spPr>
      </p:pic>
      <p:pic>
        <p:nvPicPr>
          <p:cNvPr id="17" name="Picture 16" descr="A black background with a black square&#10;&#10;AI-generated content may be incorrect.">
            <a:extLst>
              <a:ext uri="{FF2B5EF4-FFF2-40B4-BE49-F238E27FC236}">
                <a16:creationId xmlns:a16="http://schemas.microsoft.com/office/drawing/2014/main" id="{26A4EF72-B1FE-5A26-464F-732FA5234F3D}"/>
              </a:ext>
            </a:extLst>
          </p:cNvPr>
          <p:cNvPicPr>
            <a:picLocks noChangeAspect="1"/>
          </p:cNvPicPr>
          <p:nvPr/>
        </p:nvPicPr>
        <p:blipFill>
          <a:blip r:embed="rId7">
            <a:lum bright="70000" contrast="-70000"/>
          </a:blip>
          <a:stretch>
            <a:fillRect/>
          </a:stretch>
        </p:blipFill>
        <p:spPr>
          <a:xfrm>
            <a:off x="91185" y="976584"/>
            <a:ext cx="307777" cy="307777"/>
          </a:xfrm>
          <a:prstGeom prst="rect">
            <a:avLst/>
          </a:prstGeom>
        </p:spPr>
      </p:pic>
      <p:pic>
        <p:nvPicPr>
          <p:cNvPr id="23" name="Picture 22" descr="A blue and black logo&#10;&#10;AI-generated content may be incorrect.">
            <a:extLst>
              <a:ext uri="{FF2B5EF4-FFF2-40B4-BE49-F238E27FC236}">
                <a16:creationId xmlns:a16="http://schemas.microsoft.com/office/drawing/2014/main" id="{33D872E2-6DC8-18C1-72E6-C2E68A672F2B}"/>
              </a:ext>
            </a:extLst>
          </p:cNvPr>
          <p:cNvPicPr>
            <a:picLocks noChangeAspect="1"/>
          </p:cNvPicPr>
          <p:nvPr/>
        </p:nvPicPr>
        <p:blipFill>
          <a:blip r:embed="rId8"/>
          <a:stretch>
            <a:fillRect/>
          </a:stretch>
        </p:blipFill>
        <p:spPr>
          <a:xfrm>
            <a:off x="139382" y="66326"/>
            <a:ext cx="551644" cy="556526"/>
          </a:xfrm>
          <a:prstGeom prst="rect">
            <a:avLst/>
          </a:prstGeom>
        </p:spPr>
      </p:pic>
      <p:sp>
        <p:nvSpPr>
          <p:cNvPr id="41" name="TextBox 40">
            <a:extLst>
              <a:ext uri="{FF2B5EF4-FFF2-40B4-BE49-F238E27FC236}">
                <a16:creationId xmlns:a16="http://schemas.microsoft.com/office/drawing/2014/main" id="{99B30037-4B52-58B5-8E58-4130A315BF42}"/>
              </a:ext>
            </a:extLst>
          </p:cNvPr>
          <p:cNvSpPr txBox="1"/>
          <p:nvPr/>
        </p:nvSpPr>
        <p:spPr>
          <a:xfrm>
            <a:off x="2099264" y="342143"/>
            <a:ext cx="4271716" cy="369332"/>
          </a:xfrm>
          <a:prstGeom prst="rect">
            <a:avLst/>
          </a:prstGeom>
          <a:noFill/>
        </p:spPr>
        <p:txBody>
          <a:bodyPr wrap="square" rtlCol="0">
            <a:spAutoFit/>
          </a:bodyPr>
          <a:lstStyle/>
          <a:p>
            <a:r>
              <a:rPr lang="en-US" b="1" dirty="0">
                <a:latin typeface="Avenir Black" panose="02000503020000020003" pitchFamily="2" charset="0"/>
              </a:rPr>
              <a:t>Data Library</a:t>
            </a:r>
          </a:p>
        </p:txBody>
      </p:sp>
      <p:graphicFrame>
        <p:nvGraphicFramePr>
          <p:cNvPr id="2" name="Table 1">
            <a:extLst>
              <a:ext uri="{FF2B5EF4-FFF2-40B4-BE49-F238E27FC236}">
                <a16:creationId xmlns:a16="http://schemas.microsoft.com/office/drawing/2014/main" id="{172C0C89-1EAC-556C-4C91-30AC7D846AA9}"/>
              </a:ext>
            </a:extLst>
          </p:cNvPr>
          <p:cNvGraphicFramePr>
            <a:graphicFrameLocks noGrp="1"/>
          </p:cNvGraphicFramePr>
          <p:nvPr/>
        </p:nvGraphicFramePr>
        <p:xfrm>
          <a:off x="412311" y="973683"/>
          <a:ext cx="1068705" cy="4185920"/>
        </p:xfrm>
        <a:graphic>
          <a:graphicData uri="http://schemas.openxmlformats.org/drawingml/2006/table">
            <a:tbl>
              <a:tblPr firstRow="1" bandRow="1">
                <a:tableStyleId>{5C22544A-7EE6-4342-B048-85BDC9FD1C3A}</a:tableStyleId>
              </a:tblPr>
              <a:tblGrid>
                <a:gridCol w="1068705">
                  <a:extLst>
                    <a:ext uri="{9D8B030D-6E8A-4147-A177-3AD203B41FA5}">
                      <a16:colId xmlns:a16="http://schemas.microsoft.com/office/drawing/2014/main" val="4254996464"/>
                    </a:ext>
                  </a:extLst>
                </a:gridCol>
              </a:tblGrid>
              <a:tr h="370840">
                <a:tc>
                  <a:txBody>
                    <a:bodyPr/>
                    <a:lstStyle/>
                    <a:p>
                      <a:r>
                        <a:rPr lang="en-US" sz="1050" b="1" dirty="0">
                          <a:solidFill>
                            <a:schemeClr val="bg1"/>
                          </a:solidFill>
                          <a:latin typeface="Avenir Book" panose="02000503020000020003" pitchFamily="2" charset="0"/>
                        </a:rPr>
                        <a:t>ACCOUNT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1057419"/>
                  </a:ext>
                </a:extLst>
              </a:tr>
              <a:tr h="370840">
                <a:tc>
                  <a:txBody>
                    <a:bodyPr/>
                    <a:lstStyle/>
                    <a:p>
                      <a:r>
                        <a:rPr lang="en-US" sz="1050" b="1" dirty="0">
                          <a:solidFill>
                            <a:schemeClr val="bg1"/>
                          </a:solidFill>
                          <a:latin typeface="Avenir Book" panose="02000503020000020003" pitchFamily="2" charset="0"/>
                        </a:rPr>
                        <a:t>PORTAL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6894332"/>
                  </a:ext>
                </a:extLst>
              </a:tr>
              <a:tr h="370840">
                <a:tc>
                  <a:txBody>
                    <a:bodyPr/>
                    <a:lstStyle/>
                    <a:p>
                      <a:r>
                        <a:rPr lang="en-US" sz="1050" b="1" dirty="0">
                          <a:solidFill>
                            <a:schemeClr val="bg1"/>
                          </a:solidFill>
                          <a:latin typeface="Avenir Book" panose="02000503020000020003" pitchFamily="2" charset="0"/>
                        </a:rPr>
                        <a:t>TOOLBOX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8666177"/>
                  </a:ext>
                </a:extLst>
              </a:tr>
              <a:tr h="370840">
                <a:tc>
                  <a:txBody>
                    <a:bodyPr/>
                    <a:lstStyle/>
                    <a:p>
                      <a:r>
                        <a:rPr lang="en-US" sz="1050" b="1" dirty="0">
                          <a:solidFill>
                            <a:schemeClr val="accent1">
                              <a:lumMod val="20000"/>
                              <a:lumOff val="80000"/>
                            </a:schemeClr>
                          </a:solidFill>
                          <a:latin typeface="Avenir Book" panose="02000503020000020003" pitchFamily="2" charset="0"/>
                        </a:rPr>
                        <a:t>DATA</a:t>
                      </a:r>
                    </a:p>
                    <a:p>
                      <a:pPr marL="171450" indent="-171450">
                        <a:buFontTx/>
                        <a:buChar char="-"/>
                      </a:pPr>
                      <a:r>
                        <a:rPr lang="en-US" sz="1050" b="1" dirty="0">
                          <a:solidFill>
                            <a:schemeClr val="accent1">
                              <a:lumMod val="20000"/>
                              <a:lumOff val="80000"/>
                            </a:schemeClr>
                          </a:solidFill>
                          <a:latin typeface="Avenir Book" panose="02000503020000020003" pitchFamily="2" charset="0"/>
                        </a:rPr>
                        <a:t>Physical</a:t>
                      </a:r>
                    </a:p>
                    <a:p>
                      <a:pPr marL="171450" indent="-171450">
                        <a:buFontTx/>
                        <a:buChar char="-"/>
                      </a:pPr>
                      <a:r>
                        <a:rPr lang="en-US" sz="1050" b="1" u="sng" dirty="0">
                          <a:solidFill>
                            <a:schemeClr val="accent1">
                              <a:lumMod val="20000"/>
                              <a:lumOff val="80000"/>
                            </a:schemeClr>
                          </a:solidFill>
                          <a:latin typeface="Avenir Book" panose="02000503020000020003" pitchFamily="2" charset="0"/>
                        </a:rPr>
                        <a:t>Chemical</a:t>
                      </a:r>
                    </a:p>
                    <a:p>
                      <a:pPr marL="171450" indent="-171450">
                        <a:buFontTx/>
                        <a:buChar char="-"/>
                      </a:pPr>
                      <a:r>
                        <a:rPr lang="en-US" sz="1050" b="1" dirty="0">
                          <a:solidFill>
                            <a:schemeClr val="accent1">
                              <a:lumMod val="20000"/>
                              <a:lumOff val="80000"/>
                            </a:schemeClr>
                          </a:solidFill>
                          <a:latin typeface="Avenir Book" panose="02000503020000020003" pitchFamily="2" charset="0"/>
                        </a:rPr>
                        <a:t>Biological</a:t>
                      </a:r>
                    </a:p>
                    <a:p>
                      <a:pPr marL="171450" indent="-171450">
                        <a:buFontTx/>
                        <a:buChar char="-"/>
                      </a:pPr>
                      <a:r>
                        <a:rPr lang="en-US" sz="1050" b="1" dirty="0">
                          <a:solidFill>
                            <a:schemeClr val="accent1">
                              <a:lumMod val="20000"/>
                              <a:lumOff val="80000"/>
                            </a:schemeClr>
                          </a:solidFill>
                          <a:latin typeface="Avenir Book" panose="02000503020000020003" pitchFamily="2" charset="0"/>
                        </a:rPr>
                        <a:t>Hydrologic</a:t>
                      </a:r>
                    </a:p>
                    <a:p>
                      <a:pPr marL="171450" indent="-171450">
                        <a:buFontTx/>
                        <a:buChar char="-"/>
                      </a:pPr>
                      <a:r>
                        <a:rPr lang="en-US" sz="1050" b="1" dirty="0">
                          <a:solidFill>
                            <a:schemeClr val="accent1">
                              <a:lumMod val="20000"/>
                              <a:lumOff val="80000"/>
                            </a:schemeClr>
                          </a:solidFill>
                          <a:latin typeface="Avenir Book" panose="02000503020000020003" pitchFamily="2" charset="0"/>
                        </a:rPr>
                        <a:t>Watershed</a:t>
                      </a:r>
                    </a:p>
                    <a:p>
                      <a:pPr marL="171450" indent="-171450">
                        <a:buFontTx/>
                        <a:buChar char="-"/>
                      </a:pPr>
                      <a:r>
                        <a:rPr lang="en-US" sz="1050" b="1" dirty="0">
                          <a:solidFill>
                            <a:schemeClr val="accent1">
                              <a:lumMod val="20000"/>
                              <a:lumOff val="80000"/>
                            </a:schemeClr>
                          </a:solidFill>
                          <a:latin typeface="Avenir Book" panose="02000503020000020003" pitchFamily="2" charset="0"/>
                        </a:rPr>
                        <a:t>Weather</a:t>
                      </a:r>
                    </a:p>
                    <a:p>
                      <a:pPr marL="171450" indent="-171450">
                        <a:buFontTx/>
                        <a:buChar char="-"/>
                      </a:pPr>
                      <a:r>
                        <a:rPr lang="en-US" sz="1050" b="1" dirty="0">
                          <a:solidFill>
                            <a:schemeClr val="accent1">
                              <a:lumMod val="20000"/>
                              <a:lumOff val="80000"/>
                            </a:schemeClr>
                          </a:solidFill>
                          <a:latin typeface="Avenir Book" panose="02000503020000020003" pitchFamily="2" charset="0"/>
                        </a:rPr>
                        <a:t>Access</a:t>
                      </a:r>
                    </a:p>
                    <a:p>
                      <a:pPr marL="171450" indent="-171450">
                        <a:buFontTx/>
                        <a:buChar char="-"/>
                      </a:pPr>
                      <a:r>
                        <a:rPr lang="en-US" sz="1050" b="1" dirty="0">
                          <a:solidFill>
                            <a:schemeClr val="accent1">
                              <a:lumMod val="20000"/>
                              <a:lumOff val="80000"/>
                            </a:schemeClr>
                          </a:solidFill>
                          <a:latin typeface="Avenir Book" panose="02000503020000020003" pitchFamily="2" charset="0"/>
                        </a:rPr>
                        <a:t>Lab Results</a:t>
                      </a:r>
                    </a:p>
                    <a:p>
                      <a:pPr marL="171450" indent="-171450">
                        <a:buFontTx/>
                        <a:buChar char="-"/>
                      </a:pPr>
                      <a:r>
                        <a:rPr lang="en-US" sz="1050" b="1" dirty="0">
                          <a:solidFill>
                            <a:schemeClr val="accent1">
                              <a:lumMod val="20000"/>
                              <a:lumOff val="80000"/>
                            </a:schemeClr>
                          </a:solidFill>
                          <a:latin typeface="Avenir Book" panose="02000503020000020003" pitchFamily="2" charset="0"/>
                        </a:rPr>
                        <a:t>Satellite</a:t>
                      </a:r>
                    </a:p>
                    <a:p>
                      <a:pPr marL="171450" indent="-171450">
                        <a:buFontTx/>
                        <a:buChar char="-"/>
                      </a:pPr>
                      <a:r>
                        <a:rPr lang="en-US" sz="1050" b="1" dirty="0">
                          <a:solidFill>
                            <a:schemeClr val="accent1">
                              <a:lumMod val="20000"/>
                              <a:lumOff val="80000"/>
                            </a:schemeClr>
                          </a:solidFill>
                          <a:latin typeface="Avenir Book" panose="02000503020000020003" pitchFamily="2" charset="0"/>
                        </a:rPr>
                        <a:t>Drone</a:t>
                      </a:r>
                    </a:p>
                    <a:p>
                      <a:pPr marL="171450" indent="-171450">
                        <a:buFontTx/>
                        <a:buChar char="-"/>
                      </a:pPr>
                      <a:r>
                        <a:rPr lang="en-US" sz="1050" b="1" dirty="0">
                          <a:solidFill>
                            <a:schemeClr val="accent1">
                              <a:lumMod val="20000"/>
                              <a:lumOff val="80000"/>
                            </a:schemeClr>
                          </a:solidFill>
                          <a:latin typeface="Avenir Book" panose="02000503020000020003" pitchFamily="2" charset="0"/>
                        </a:rPr>
                        <a:t>Field</a:t>
                      </a:r>
                    </a:p>
                    <a:p>
                      <a:pPr marL="171450" indent="-171450">
                        <a:buFontTx/>
                        <a:buChar char="-"/>
                      </a:pPr>
                      <a:r>
                        <a:rPr lang="en-US" sz="1050" b="1" dirty="0">
                          <a:solidFill>
                            <a:schemeClr val="accent1">
                              <a:lumMod val="20000"/>
                              <a:lumOff val="80000"/>
                            </a:schemeClr>
                          </a:solidFill>
                          <a:latin typeface="Avenir Book" panose="02000503020000020003" pitchFamily="2" charset="0"/>
                        </a:rPr>
                        <a:t>In-situ</a:t>
                      </a:r>
                    </a:p>
                    <a:p>
                      <a:pPr marL="171450" indent="-171450">
                        <a:buFontTx/>
                        <a:buChar char="-"/>
                      </a:pPr>
                      <a:r>
                        <a:rPr lang="en-US" sz="1050" b="1" dirty="0">
                          <a:solidFill>
                            <a:schemeClr val="accent1">
                              <a:lumMod val="20000"/>
                              <a:lumOff val="80000"/>
                            </a:schemeClr>
                          </a:solidFill>
                          <a:latin typeface="Avenir Book" panose="02000503020000020003" pitchFamily="2" charset="0"/>
                        </a:rPr>
                        <a:t>Survey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3532269"/>
                  </a:ext>
                </a:extLst>
              </a:tr>
              <a:tr h="370840">
                <a:tc>
                  <a:txBody>
                    <a:bodyPr/>
                    <a:lstStyle/>
                    <a:p>
                      <a:r>
                        <a:rPr lang="en-US" sz="1050" b="1" dirty="0">
                          <a:solidFill>
                            <a:schemeClr val="bg1"/>
                          </a:solidFill>
                          <a:latin typeface="Avenir Book" panose="02000503020000020003" pitchFamily="2" charset="0"/>
                        </a:rPr>
                        <a:t>ANALYTICS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0537920"/>
                  </a:ext>
                </a:extLst>
              </a:tr>
              <a:tr h="370840">
                <a:tc>
                  <a:txBody>
                    <a:bodyPr/>
                    <a:lstStyle/>
                    <a:p>
                      <a:r>
                        <a:rPr lang="en-US" sz="1050" b="1" dirty="0">
                          <a:solidFill>
                            <a:schemeClr val="bg1"/>
                          </a:solidFill>
                          <a:latin typeface="Avenir Book" panose="02000503020000020003" pitchFamily="2" charset="0"/>
                        </a:rPr>
                        <a:t>COMMUNITY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7610223"/>
                  </a:ext>
                </a:extLst>
              </a:tr>
            </a:tbl>
          </a:graphicData>
        </a:graphic>
      </p:graphicFrame>
      <p:sp>
        <p:nvSpPr>
          <p:cNvPr id="3" name="TextBox 2">
            <a:extLst>
              <a:ext uri="{FF2B5EF4-FFF2-40B4-BE49-F238E27FC236}">
                <a16:creationId xmlns:a16="http://schemas.microsoft.com/office/drawing/2014/main" id="{4C957EA9-0340-F9C8-2C5F-807C23966624}"/>
              </a:ext>
            </a:extLst>
          </p:cNvPr>
          <p:cNvSpPr txBox="1"/>
          <p:nvPr/>
        </p:nvSpPr>
        <p:spPr>
          <a:xfrm>
            <a:off x="3481693" y="1042514"/>
            <a:ext cx="6270172" cy="600164"/>
          </a:xfrm>
          <a:prstGeom prst="rect">
            <a:avLst/>
          </a:prstGeom>
          <a:noFill/>
        </p:spPr>
        <p:txBody>
          <a:bodyPr wrap="square" rtlCol="0">
            <a:spAutoFit/>
          </a:bodyPr>
          <a:lstStyle/>
          <a:p>
            <a:pPr>
              <a:defRPr/>
            </a:pPr>
            <a:r>
              <a:rPr lang="en-US" sz="1100" b="1" dirty="0">
                <a:latin typeface="Avenir Book" panose="02000503020000020003" pitchFamily="2" charset="0"/>
              </a:rPr>
              <a:t>Access</a:t>
            </a:r>
            <a:r>
              <a:rPr lang="en-US" sz="1100" b="0" dirty="0">
                <a:latin typeface="Avenir Book" panose="02000503020000020003" pitchFamily="2" charset="0"/>
              </a:rPr>
              <a:t>:  Includes boat landings, marinas, beaches, swimming areas, fishing piers, and public entry points, helping assess recreational use, infrastructure, and human impact on the lake.</a:t>
            </a:r>
          </a:p>
          <a:p>
            <a:pPr marL="0" marR="0" lvl="0" indent="0" defTabSz="914400" rtl="0" eaLnBrk="1" fontAlgn="auto" latinLnBrk="0" hangingPunct="1">
              <a:lnSpc>
                <a:spcPct val="100000"/>
              </a:lnSpc>
              <a:spcBef>
                <a:spcPts val="0"/>
              </a:spcBef>
              <a:spcAft>
                <a:spcPts val="0"/>
              </a:spcAft>
              <a:buClrTx/>
              <a:buSzTx/>
              <a:buFontTx/>
              <a:buNone/>
              <a:tabLst/>
              <a:defRPr/>
            </a:pPr>
            <a:endParaRPr lang="en-US" sz="1100" b="0" dirty="0">
              <a:latin typeface="Avenir Book" panose="02000503020000020003" pitchFamily="2" charset="0"/>
            </a:endParaRPr>
          </a:p>
        </p:txBody>
      </p:sp>
      <p:graphicFrame>
        <p:nvGraphicFramePr>
          <p:cNvPr id="5" name="Table 4">
            <a:extLst>
              <a:ext uri="{FF2B5EF4-FFF2-40B4-BE49-F238E27FC236}">
                <a16:creationId xmlns:a16="http://schemas.microsoft.com/office/drawing/2014/main" id="{CB0DBE6B-53D2-BB50-05D8-226C54022732}"/>
              </a:ext>
            </a:extLst>
          </p:cNvPr>
          <p:cNvGraphicFramePr>
            <a:graphicFrameLocks noGrp="1"/>
          </p:cNvGraphicFramePr>
          <p:nvPr>
            <p:extLst>
              <p:ext uri="{D42A27DB-BD31-4B8C-83A1-F6EECF244321}">
                <p14:modId xmlns:p14="http://schemas.microsoft.com/office/powerpoint/2010/main" val="4237900856"/>
              </p:ext>
            </p:extLst>
          </p:nvPr>
        </p:nvGraphicFramePr>
        <p:xfrm>
          <a:off x="2440135" y="1973717"/>
          <a:ext cx="8782047" cy="2887980"/>
        </p:xfrm>
        <a:graphic>
          <a:graphicData uri="http://schemas.openxmlformats.org/drawingml/2006/table">
            <a:tbl>
              <a:tblPr firstRow="1" bandRow="1">
                <a:tableStyleId>{5C22544A-7EE6-4342-B048-85BDC9FD1C3A}</a:tableStyleId>
              </a:tblPr>
              <a:tblGrid>
                <a:gridCol w="1383720">
                  <a:extLst>
                    <a:ext uri="{9D8B030D-6E8A-4147-A177-3AD203B41FA5}">
                      <a16:colId xmlns:a16="http://schemas.microsoft.com/office/drawing/2014/main" val="1824950128"/>
                    </a:ext>
                  </a:extLst>
                </a:gridCol>
                <a:gridCol w="1377537">
                  <a:extLst>
                    <a:ext uri="{9D8B030D-6E8A-4147-A177-3AD203B41FA5}">
                      <a16:colId xmlns:a16="http://schemas.microsoft.com/office/drawing/2014/main" val="3266592407"/>
                    </a:ext>
                  </a:extLst>
                </a:gridCol>
                <a:gridCol w="855024">
                  <a:extLst>
                    <a:ext uri="{9D8B030D-6E8A-4147-A177-3AD203B41FA5}">
                      <a16:colId xmlns:a16="http://schemas.microsoft.com/office/drawing/2014/main" val="762067920"/>
                    </a:ext>
                  </a:extLst>
                </a:gridCol>
                <a:gridCol w="5165766">
                  <a:extLst>
                    <a:ext uri="{9D8B030D-6E8A-4147-A177-3AD203B41FA5}">
                      <a16:colId xmlns:a16="http://schemas.microsoft.com/office/drawing/2014/main" val="3083569578"/>
                    </a:ext>
                  </a:extLst>
                </a:gridCol>
              </a:tblGrid>
              <a:tr h="239795">
                <a:tc>
                  <a:txBody>
                    <a:bodyPr/>
                    <a:lstStyle/>
                    <a:p>
                      <a:pPr algn="ctr"/>
                      <a:r>
                        <a:rPr lang="en-US" sz="800" dirty="0"/>
                        <a:t>Item</a:t>
                      </a:r>
                    </a:p>
                  </a:txBody>
                  <a:tcPr anchor="ctr"/>
                </a:tc>
                <a:tc>
                  <a:txBody>
                    <a:bodyPr/>
                    <a:lstStyle/>
                    <a:p>
                      <a:pPr algn="ctr"/>
                      <a:r>
                        <a:rPr lang="en-US" sz="800" dirty="0"/>
                        <a:t>Measurement</a:t>
                      </a:r>
                    </a:p>
                  </a:txBody>
                  <a:tcPr anchor="ctr"/>
                </a:tc>
                <a:tc>
                  <a:txBody>
                    <a:bodyPr/>
                    <a:lstStyle/>
                    <a:p>
                      <a:pPr algn="ctr"/>
                      <a:r>
                        <a:rPr lang="en-US" sz="800" dirty="0"/>
                        <a:t>Average (or most recent) result.</a:t>
                      </a:r>
                    </a:p>
                  </a:txBody>
                  <a:tcPr anchor="ctr"/>
                </a:tc>
                <a:tc>
                  <a:txBody>
                    <a:bodyPr/>
                    <a:lstStyle/>
                    <a:p>
                      <a:pPr algn="ctr"/>
                      <a:r>
                        <a:rPr lang="en-US" sz="800" dirty="0"/>
                        <a:t>Description</a:t>
                      </a:r>
                    </a:p>
                  </a:txBody>
                  <a:tcPr anchor="ctr"/>
                </a:tc>
                <a:extLst>
                  <a:ext uri="{0D108BD9-81ED-4DB2-BD59-A6C34878D82A}">
                    <a16:rowId xmlns:a16="http://schemas.microsoft.com/office/drawing/2014/main" val="215591638"/>
                  </a:ext>
                </a:extLst>
              </a:tr>
              <a:tr h="339983">
                <a:tc>
                  <a:txBody>
                    <a:bodyPr/>
                    <a:lstStyle/>
                    <a:p>
                      <a:pPr algn="ctr" rtl="0" fontAlgn="ctr"/>
                      <a:r>
                        <a:rPr lang="en-US" sz="800" b="1" dirty="0">
                          <a:effectLst/>
                        </a:rPr>
                        <a:t>Boat Landings</a:t>
                      </a:r>
                    </a:p>
                  </a:txBody>
                  <a:tcPr marL="28575" marR="28575" marT="19050" marB="19050" anchor="ctr"/>
                </a:tc>
                <a:tc>
                  <a:txBody>
                    <a:bodyPr/>
                    <a:lstStyle/>
                    <a:p>
                      <a:pPr algn="ctr" rtl="0" fontAlgn="ctr"/>
                      <a:r>
                        <a:rPr lang="en-US" sz="800" dirty="0">
                          <a:effectLst/>
                        </a:rPr>
                        <a:t>#</a:t>
                      </a:r>
                    </a:p>
                  </a:txBody>
                  <a:tcPr marL="28575" marR="28575" marT="19050" marB="19050" anchor="ctr"/>
                </a:tc>
                <a:tc>
                  <a:txBody>
                    <a:bodyPr/>
                    <a:lstStyle/>
                    <a:p>
                      <a:pPr algn="ctr"/>
                      <a:r>
                        <a:rPr lang="en-US" sz="800" dirty="0"/>
                        <a:t>1</a:t>
                      </a: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800" b="0" dirty="0">
                          <a:latin typeface="Avenir Book" panose="02000503020000020003" pitchFamily="2" charset="0"/>
                        </a:rPr>
                        <a:t>Boat landings are key access points for recreational boating but pose risks to lake health and safety. They are major entry points for invasive species, as boats and trailers can carry zebra mussels, Eurasian watermilfoil, and other aquatic hitchhikers. Frequent boat traffic can also lead to fuel spills, oil leaks, and sediment disruption, affecting water clarity and aquatic ecosystems. Additionally, improper use of ramps and nearby parking areas can contribute to runoff pollution and shoreline erosion.</a:t>
                      </a:r>
                    </a:p>
                    <a:p>
                      <a:pPr rtl="0" fontAlgn="ctr"/>
                      <a:endParaRPr lang="en-US" sz="800" b="0" dirty="0">
                        <a:effectLst/>
                        <a:latin typeface="Avenir Book" panose="02000503020000020003" pitchFamily="2" charset="0"/>
                      </a:endParaRPr>
                    </a:p>
                  </a:txBody>
                  <a:tcPr marL="28575" marR="28575" marT="19050" marB="19050" anchor="ctr"/>
                </a:tc>
                <a:extLst>
                  <a:ext uri="{0D108BD9-81ED-4DB2-BD59-A6C34878D82A}">
                    <a16:rowId xmlns:a16="http://schemas.microsoft.com/office/drawing/2014/main" val="749779012"/>
                  </a:ext>
                </a:extLst>
              </a:tr>
              <a:tr h="261146">
                <a:tc>
                  <a:txBody>
                    <a:bodyPr/>
                    <a:lstStyle/>
                    <a:p>
                      <a:pPr algn="ctr" rtl="0" fontAlgn="ctr"/>
                      <a:r>
                        <a:rPr lang="en-US" sz="800" b="1" dirty="0">
                          <a:effectLst/>
                        </a:rPr>
                        <a:t>Swimming Beaches</a:t>
                      </a:r>
                    </a:p>
                  </a:txBody>
                  <a:tcPr marL="28575" marR="28575" marT="19050" marB="19050" anchor="ctr"/>
                </a:tc>
                <a:tc>
                  <a:txBody>
                    <a:bodyPr/>
                    <a:lstStyle/>
                    <a:p>
                      <a:pPr algn="ctr" rtl="0" fontAlgn="ctr"/>
                      <a:r>
                        <a:rPr lang="en-US" sz="800" dirty="0">
                          <a:effectLst/>
                        </a:rPr>
                        <a:t>#</a:t>
                      </a:r>
                    </a:p>
                  </a:txBody>
                  <a:tcPr marL="28575" marR="28575" marT="19050" marB="19050" anchor="ctr"/>
                </a:tc>
                <a:tc>
                  <a:txBody>
                    <a:bodyPr/>
                    <a:lstStyle/>
                    <a:p>
                      <a:pPr algn="ctr"/>
                      <a:r>
                        <a:rPr lang="en-US" sz="800" dirty="0"/>
                        <a:t>2</a:t>
                      </a: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800" b="0" dirty="0">
                          <a:latin typeface="Avenir Book" panose="02000503020000020003" pitchFamily="2" charset="0"/>
                        </a:rPr>
                        <a:t>Swimming beaches are highly sensitive to bacterial contamination, including E. coli and harmful algal blooms (HABs), which pose risks to public health. Stormwater runoff, wastewater leakage, and wildlife waste can introduce pathogens, leading to swimming advisories or closures. Additionally, sudden drop-offs, strong currents, and unpredictable weather can create drowning hazards, making real-time monitoring of water quality and safety conditions essential.</a:t>
                      </a:r>
                    </a:p>
                    <a:p>
                      <a:pPr rtl="0" fontAlgn="ctr"/>
                      <a:endParaRPr lang="en-US" sz="800" b="0" dirty="0">
                        <a:effectLst/>
                        <a:latin typeface="Avenir Book" panose="02000503020000020003" pitchFamily="2" charset="0"/>
                      </a:endParaRPr>
                    </a:p>
                  </a:txBody>
                  <a:tcPr marL="28575" marR="28575" marT="19050" marB="19050" anchor="ctr"/>
                </a:tc>
                <a:extLst>
                  <a:ext uri="{0D108BD9-81ED-4DB2-BD59-A6C34878D82A}">
                    <a16:rowId xmlns:a16="http://schemas.microsoft.com/office/drawing/2014/main" val="1513479683"/>
                  </a:ext>
                </a:extLst>
              </a:tr>
              <a:tr h="261146">
                <a:tc>
                  <a:txBody>
                    <a:bodyPr/>
                    <a:lstStyle/>
                    <a:p>
                      <a:pPr algn="ctr" rtl="0" fontAlgn="ctr"/>
                      <a:r>
                        <a:rPr lang="en-US" sz="800" b="1" dirty="0">
                          <a:effectLst/>
                        </a:rPr>
                        <a:t>Harbors / Marinas</a:t>
                      </a:r>
                    </a:p>
                  </a:txBody>
                  <a:tcPr marL="28575" marR="28575" marT="19050" marB="19050" anchor="ctr"/>
                </a:tc>
                <a:tc>
                  <a:txBody>
                    <a:bodyPr/>
                    <a:lstStyle/>
                    <a:p>
                      <a:pPr algn="ctr" rtl="0" fontAlgn="ctr"/>
                      <a:r>
                        <a:rPr lang="en-US" sz="800" dirty="0">
                          <a:effectLst/>
                        </a:rPr>
                        <a:t>#</a:t>
                      </a:r>
                    </a:p>
                  </a:txBody>
                  <a:tcPr marL="28575" marR="28575" marT="19050" marB="19050" anchor="ctr"/>
                </a:tc>
                <a:tc>
                  <a:txBody>
                    <a:bodyPr/>
                    <a:lstStyle/>
                    <a:p>
                      <a:pPr algn="ctr"/>
                      <a:r>
                        <a:rPr lang="en-US" sz="800" dirty="0"/>
                        <a:t>0</a:t>
                      </a: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800" b="0" dirty="0">
                          <a:latin typeface="Avenir Book" panose="02000503020000020003" pitchFamily="2" charset="0"/>
                        </a:rPr>
                        <a:t>Harbors and marinas are high-traffic boating areas that introduce chemical pollution from fuel spills, antifouling paints, and wastewater discharge. The concentration of boats can increase wave action and sediment resuspension, leading to shoreline erosion and habitat disturbance. Dredging and construction activities can further disrupt fish spawning areas and aquatic vegetation, impacting biodiversity. Proper management, such as waste disposal stations, no-wake zones, and stormwater filtration, is crucial to balancing recreation with environmental protection.</a:t>
                      </a:r>
                    </a:p>
                    <a:p>
                      <a:pPr rtl="0" fontAlgn="ctr"/>
                      <a:endParaRPr lang="en-US" sz="800" b="0" dirty="0">
                        <a:solidFill>
                          <a:srgbClr val="0E0E0E"/>
                        </a:solidFill>
                        <a:effectLst/>
                        <a:latin typeface="Avenir Book" panose="02000503020000020003" pitchFamily="2" charset="0"/>
                      </a:endParaRPr>
                    </a:p>
                  </a:txBody>
                  <a:tcPr marL="28575" marR="28575" marT="19050" marB="19050" anchor="ctr"/>
                </a:tc>
                <a:extLst>
                  <a:ext uri="{0D108BD9-81ED-4DB2-BD59-A6C34878D82A}">
                    <a16:rowId xmlns:a16="http://schemas.microsoft.com/office/drawing/2014/main" val="3695489039"/>
                  </a:ext>
                </a:extLst>
              </a:tr>
            </a:tbl>
          </a:graphicData>
        </a:graphic>
      </p:graphicFrame>
      <p:pic>
        <p:nvPicPr>
          <p:cNvPr id="4" name="Picture 16">
            <a:extLst>
              <a:ext uri="{FF2B5EF4-FFF2-40B4-BE49-F238E27FC236}">
                <a16:creationId xmlns:a16="http://schemas.microsoft.com/office/drawing/2014/main" id="{1A74F0D5-A2AC-43AF-9F1D-DBEEE1D33A3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78066" y="817598"/>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5241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ACAED-8537-49EE-E2DD-B6AFEC7D4478}"/>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09A2F612-ACFE-39EE-0266-89C3309AD83A}"/>
              </a:ext>
            </a:extLst>
          </p:cNvPr>
          <p:cNvSpPr/>
          <p:nvPr/>
        </p:nvSpPr>
        <p:spPr>
          <a:xfrm>
            <a:off x="0" y="956864"/>
            <a:ext cx="1594043" cy="59011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2" descr="Account - Free interface icons">
            <a:extLst>
              <a:ext uri="{FF2B5EF4-FFF2-40B4-BE49-F238E27FC236}">
                <a16:creationId xmlns:a16="http://schemas.microsoft.com/office/drawing/2014/main" id="{37347FCE-B33A-28E5-D90B-FAD10614BE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4639" y="6481573"/>
            <a:ext cx="276979" cy="2769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Table 11">
            <a:extLst>
              <a:ext uri="{FF2B5EF4-FFF2-40B4-BE49-F238E27FC236}">
                <a16:creationId xmlns:a16="http://schemas.microsoft.com/office/drawing/2014/main" id="{3A7269F3-AD7D-E4FB-C7BE-E74940C1E9F3}"/>
              </a:ext>
            </a:extLst>
          </p:cNvPr>
          <p:cNvGraphicFramePr>
            <a:graphicFrameLocks noGrp="1"/>
          </p:cNvGraphicFramePr>
          <p:nvPr/>
        </p:nvGraphicFramePr>
        <p:xfrm>
          <a:off x="367037" y="5738245"/>
          <a:ext cx="1181731" cy="622300"/>
        </p:xfrm>
        <a:graphic>
          <a:graphicData uri="http://schemas.openxmlformats.org/drawingml/2006/table">
            <a:tbl>
              <a:tblPr firstRow="1" bandRow="1">
                <a:tableStyleId>{5C22544A-7EE6-4342-B048-85BDC9FD1C3A}</a:tableStyleId>
              </a:tblPr>
              <a:tblGrid>
                <a:gridCol w="1181731">
                  <a:extLst>
                    <a:ext uri="{9D8B030D-6E8A-4147-A177-3AD203B41FA5}">
                      <a16:colId xmlns:a16="http://schemas.microsoft.com/office/drawing/2014/main" val="4254996464"/>
                    </a:ext>
                  </a:extLst>
                </a:gridCol>
              </a:tblGrid>
              <a:tr h="0">
                <a:tc>
                  <a:txBody>
                    <a:bodyPr/>
                    <a:lstStyle/>
                    <a:p>
                      <a:r>
                        <a:rPr lang="en-US" sz="1050" b="1" dirty="0">
                          <a:solidFill>
                            <a:schemeClr val="bg1"/>
                          </a:solidFill>
                          <a:latin typeface="Avenir Book" panose="02000503020000020003" pitchFamily="2" charset="0"/>
                        </a:rPr>
                        <a:t>SUPPORT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1057419"/>
                  </a:ext>
                </a:extLst>
              </a:tr>
              <a:tr h="370840">
                <a:tc>
                  <a:txBody>
                    <a:bodyPr/>
                    <a:lstStyle/>
                    <a:p>
                      <a:r>
                        <a:rPr lang="en-US" sz="1050" b="1" dirty="0">
                          <a:solidFill>
                            <a:schemeClr val="bg1"/>
                          </a:solidFill>
                          <a:latin typeface="Avenir Book" panose="02000503020000020003" pitchFamily="2" charset="0"/>
                        </a:rPr>
                        <a:t>SETTINGS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6894332"/>
                  </a:ext>
                </a:extLst>
              </a:tr>
            </a:tbl>
          </a:graphicData>
        </a:graphic>
      </p:graphicFrame>
      <p:sp>
        <p:nvSpPr>
          <p:cNvPr id="13" name="TextBox 12">
            <a:extLst>
              <a:ext uri="{FF2B5EF4-FFF2-40B4-BE49-F238E27FC236}">
                <a16:creationId xmlns:a16="http://schemas.microsoft.com/office/drawing/2014/main" id="{6CCDEC93-0FB1-044A-E4CA-53FB0432139C}"/>
              </a:ext>
            </a:extLst>
          </p:cNvPr>
          <p:cNvSpPr txBox="1"/>
          <p:nvPr/>
        </p:nvSpPr>
        <p:spPr>
          <a:xfrm>
            <a:off x="324304" y="6456849"/>
            <a:ext cx="934871" cy="307777"/>
          </a:xfrm>
          <a:prstGeom prst="rect">
            <a:avLst/>
          </a:prstGeom>
          <a:noFill/>
        </p:spPr>
        <p:txBody>
          <a:bodyPr wrap="none" rtlCol="0">
            <a:spAutoFit/>
          </a:bodyPr>
          <a:lstStyle/>
          <a:p>
            <a:r>
              <a:rPr lang="en-US" sz="700" dirty="0">
                <a:solidFill>
                  <a:schemeClr val="bg1"/>
                </a:solidFill>
              </a:rPr>
              <a:t>J Robinson</a:t>
            </a:r>
          </a:p>
          <a:p>
            <a:r>
              <a:rPr lang="en-US" sz="700" dirty="0">
                <a:solidFill>
                  <a:schemeClr val="bg1"/>
                </a:solidFill>
              </a:rPr>
              <a:t>jwr899@gmaillcom</a:t>
            </a:r>
          </a:p>
        </p:txBody>
      </p:sp>
      <p:pic>
        <p:nvPicPr>
          <p:cNvPr id="14" name="Picture 2" descr="Enter - Free web icons">
            <a:extLst>
              <a:ext uri="{FF2B5EF4-FFF2-40B4-BE49-F238E27FC236}">
                <a16:creationId xmlns:a16="http://schemas.microsoft.com/office/drawing/2014/main" id="{7F1C5143-8F2A-6379-5500-31DA4DD6E9E5}"/>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282965" y="6512677"/>
            <a:ext cx="245875" cy="24587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black background with a black square&#10;&#10;AI-generated content may be incorrect.">
            <a:extLst>
              <a:ext uri="{FF2B5EF4-FFF2-40B4-BE49-F238E27FC236}">
                <a16:creationId xmlns:a16="http://schemas.microsoft.com/office/drawing/2014/main" id="{238FBEB1-758C-F93E-F1DF-F21EC3F9907D}"/>
              </a:ext>
            </a:extLst>
          </p:cNvPr>
          <p:cNvPicPr>
            <a:picLocks noChangeAspect="1"/>
          </p:cNvPicPr>
          <p:nvPr/>
        </p:nvPicPr>
        <p:blipFill>
          <a:blip r:embed="rId5">
            <a:lum bright="70000" contrast="-70000"/>
          </a:blip>
          <a:stretch>
            <a:fillRect/>
          </a:stretch>
        </p:blipFill>
        <p:spPr>
          <a:xfrm>
            <a:off x="18815" y="5694197"/>
            <a:ext cx="329408" cy="329408"/>
          </a:xfrm>
          <a:prstGeom prst="rect">
            <a:avLst/>
          </a:prstGeom>
        </p:spPr>
      </p:pic>
      <p:pic>
        <p:nvPicPr>
          <p:cNvPr id="16" name="Picture 15" descr="A black and white gear&#10;&#10;AI-generated content may be incorrect.">
            <a:extLst>
              <a:ext uri="{FF2B5EF4-FFF2-40B4-BE49-F238E27FC236}">
                <a16:creationId xmlns:a16="http://schemas.microsoft.com/office/drawing/2014/main" id="{3C683EAB-4875-5390-3A54-D50631CA3488}"/>
              </a:ext>
            </a:extLst>
          </p:cNvPr>
          <p:cNvPicPr>
            <a:picLocks noChangeAspect="1"/>
          </p:cNvPicPr>
          <p:nvPr/>
        </p:nvPicPr>
        <p:blipFill>
          <a:blip r:embed="rId6">
            <a:lum bright="70000" contrast="-70000"/>
          </a:blip>
          <a:stretch>
            <a:fillRect/>
          </a:stretch>
        </p:blipFill>
        <p:spPr>
          <a:xfrm>
            <a:off x="29440" y="6065681"/>
            <a:ext cx="294864" cy="294864"/>
          </a:xfrm>
          <a:prstGeom prst="rect">
            <a:avLst/>
          </a:prstGeom>
        </p:spPr>
      </p:pic>
      <p:pic>
        <p:nvPicPr>
          <p:cNvPr id="17" name="Picture 16" descr="A black background with a black square&#10;&#10;AI-generated content may be incorrect.">
            <a:extLst>
              <a:ext uri="{FF2B5EF4-FFF2-40B4-BE49-F238E27FC236}">
                <a16:creationId xmlns:a16="http://schemas.microsoft.com/office/drawing/2014/main" id="{E2EC04D4-5780-ACE8-28F6-2D0BBAB78F7F}"/>
              </a:ext>
            </a:extLst>
          </p:cNvPr>
          <p:cNvPicPr>
            <a:picLocks noChangeAspect="1"/>
          </p:cNvPicPr>
          <p:nvPr/>
        </p:nvPicPr>
        <p:blipFill>
          <a:blip r:embed="rId7">
            <a:lum bright="70000" contrast="-70000"/>
          </a:blip>
          <a:stretch>
            <a:fillRect/>
          </a:stretch>
        </p:blipFill>
        <p:spPr>
          <a:xfrm>
            <a:off x="91185" y="976584"/>
            <a:ext cx="307777" cy="307777"/>
          </a:xfrm>
          <a:prstGeom prst="rect">
            <a:avLst/>
          </a:prstGeom>
        </p:spPr>
      </p:pic>
      <p:pic>
        <p:nvPicPr>
          <p:cNvPr id="23" name="Picture 22" descr="A blue and black logo&#10;&#10;AI-generated content may be incorrect.">
            <a:extLst>
              <a:ext uri="{FF2B5EF4-FFF2-40B4-BE49-F238E27FC236}">
                <a16:creationId xmlns:a16="http://schemas.microsoft.com/office/drawing/2014/main" id="{64D0D1AF-58C4-09FD-E2A3-6B47EE694736}"/>
              </a:ext>
            </a:extLst>
          </p:cNvPr>
          <p:cNvPicPr>
            <a:picLocks noChangeAspect="1"/>
          </p:cNvPicPr>
          <p:nvPr/>
        </p:nvPicPr>
        <p:blipFill>
          <a:blip r:embed="rId8"/>
          <a:stretch>
            <a:fillRect/>
          </a:stretch>
        </p:blipFill>
        <p:spPr>
          <a:xfrm>
            <a:off x="139382" y="66326"/>
            <a:ext cx="551644" cy="556526"/>
          </a:xfrm>
          <a:prstGeom prst="rect">
            <a:avLst/>
          </a:prstGeom>
        </p:spPr>
      </p:pic>
      <p:sp>
        <p:nvSpPr>
          <p:cNvPr id="41" name="TextBox 40">
            <a:extLst>
              <a:ext uri="{FF2B5EF4-FFF2-40B4-BE49-F238E27FC236}">
                <a16:creationId xmlns:a16="http://schemas.microsoft.com/office/drawing/2014/main" id="{A20E1EDF-DE55-1D81-9164-FF92EB222FA3}"/>
              </a:ext>
            </a:extLst>
          </p:cNvPr>
          <p:cNvSpPr txBox="1"/>
          <p:nvPr/>
        </p:nvSpPr>
        <p:spPr>
          <a:xfrm>
            <a:off x="2099264" y="342143"/>
            <a:ext cx="4271716" cy="369332"/>
          </a:xfrm>
          <a:prstGeom prst="rect">
            <a:avLst/>
          </a:prstGeom>
          <a:noFill/>
        </p:spPr>
        <p:txBody>
          <a:bodyPr wrap="square" rtlCol="0">
            <a:spAutoFit/>
          </a:bodyPr>
          <a:lstStyle/>
          <a:p>
            <a:r>
              <a:rPr lang="en-US" b="1" dirty="0">
                <a:latin typeface="Avenir Black" panose="02000503020000020003" pitchFamily="2" charset="0"/>
              </a:rPr>
              <a:t>Data Sources</a:t>
            </a:r>
          </a:p>
        </p:txBody>
      </p:sp>
      <p:graphicFrame>
        <p:nvGraphicFramePr>
          <p:cNvPr id="2" name="Table 1">
            <a:extLst>
              <a:ext uri="{FF2B5EF4-FFF2-40B4-BE49-F238E27FC236}">
                <a16:creationId xmlns:a16="http://schemas.microsoft.com/office/drawing/2014/main" id="{A934EDAD-EAC1-D407-953E-5E472459E718}"/>
              </a:ext>
            </a:extLst>
          </p:cNvPr>
          <p:cNvGraphicFramePr>
            <a:graphicFrameLocks noGrp="1"/>
          </p:cNvGraphicFramePr>
          <p:nvPr/>
        </p:nvGraphicFramePr>
        <p:xfrm>
          <a:off x="412311" y="973683"/>
          <a:ext cx="1068705" cy="4185920"/>
        </p:xfrm>
        <a:graphic>
          <a:graphicData uri="http://schemas.openxmlformats.org/drawingml/2006/table">
            <a:tbl>
              <a:tblPr firstRow="1" bandRow="1">
                <a:tableStyleId>{5C22544A-7EE6-4342-B048-85BDC9FD1C3A}</a:tableStyleId>
              </a:tblPr>
              <a:tblGrid>
                <a:gridCol w="1068705">
                  <a:extLst>
                    <a:ext uri="{9D8B030D-6E8A-4147-A177-3AD203B41FA5}">
                      <a16:colId xmlns:a16="http://schemas.microsoft.com/office/drawing/2014/main" val="4254996464"/>
                    </a:ext>
                  </a:extLst>
                </a:gridCol>
              </a:tblGrid>
              <a:tr h="370840">
                <a:tc>
                  <a:txBody>
                    <a:bodyPr/>
                    <a:lstStyle/>
                    <a:p>
                      <a:r>
                        <a:rPr lang="en-US" sz="1050" b="1" dirty="0">
                          <a:solidFill>
                            <a:schemeClr val="bg1"/>
                          </a:solidFill>
                          <a:latin typeface="Avenir Book" panose="02000503020000020003" pitchFamily="2" charset="0"/>
                        </a:rPr>
                        <a:t>ACCOUNT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1057419"/>
                  </a:ext>
                </a:extLst>
              </a:tr>
              <a:tr h="370840">
                <a:tc>
                  <a:txBody>
                    <a:bodyPr/>
                    <a:lstStyle/>
                    <a:p>
                      <a:r>
                        <a:rPr lang="en-US" sz="1050" b="1" dirty="0">
                          <a:solidFill>
                            <a:schemeClr val="bg1"/>
                          </a:solidFill>
                          <a:latin typeface="Avenir Book" panose="02000503020000020003" pitchFamily="2" charset="0"/>
                        </a:rPr>
                        <a:t>PORTAL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6894332"/>
                  </a:ext>
                </a:extLst>
              </a:tr>
              <a:tr h="370840">
                <a:tc>
                  <a:txBody>
                    <a:bodyPr/>
                    <a:lstStyle/>
                    <a:p>
                      <a:r>
                        <a:rPr lang="en-US" sz="1050" b="1" dirty="0">
                          <a:solidFill>
                            <a:schemeClr val="bg1"/>
                          </a:solidFill>
                          <a:latin typeface="Avenir Book" panose="02000503020000020003" pitchFamily="2" charset="0"/>
                        </a:rPr>
                        <a:t>TOOLBOX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8666177"/>
                  </a:ext>
                </a:extLst>
              </a:tr>
              <a:tr h="370840">
                <a:tc>
                  <a:txBody>
                    <a:bodyPr/>
                    <a:lstStyle/>
                    <a:p>
                      <a:r>
                        <a:rPr lang="en-US" sz="1050" b="1" dirty="0">
                          <a:solidFill>
                            <a:schemeClr val="accent1">
                              <a:lumMod val="20000"/>
                              <a:lumOff val="80000"/>
                            </a:schemeClr>
                          </a:solidFill>
                          <a:latin typeface="Avenir Book" panose="02000503020000020003" pitchFamily="2" charset="0"/>
                        </a:rPr>
                        <a:t>DATA</a:t>
                      </a:r>
                    </a:p>
                    <a:p>
                      <a:pPr marL="171450" indent="-171450">
                        <a:buFontTx/>
                        <a:buChar char="-"/>
                      </a:pPr>
                      <a:r>
                        <a:rPr lang="en-US" sz="1050" b="1" dirty="0">
                          <a:solidFill>
                            <a:schemeClr val="accent1">
                              <a:lumMod val="20000"/>
                              <a:lumOff val="80000"/>
                            </a:schemeClr>
                          </a:solidFill>
                          <a:latin typeface="Avenir Book" panose="02000503020000020003" pitchFamily="2" charset="0"/>
                        </a:rPr>
                        <a:t>Physical</a:t>
                      </a:r>
                    </a:p>
                    <a:p>
                      <a:pPr marL="171450" indent="-171450">
                        <a:buFontTx/>
                        <a:buChar char="-"/>
                      </a:pPr>
                      <a:r>
                        <a:rPr lang="en-US" sz="1050" b="1" u="sng" dirty="0">
                          <a:solidFill>
                            <a:schemeClr val="accent1">
                              <a:lumMod val="20000"/>
                              <a:lumOff val="80000"/>
                            </a:schemeClr>
                          </a:solidFill>
                          <a:latin typeface="Avenir Book" panose="02000503020000020003" pitchFamily="2" charset="0"/>
                        </a:rPr>
                        <a:t>Chemical</a:t>
                      </a:r>
                    </a:p>
                    <a:p>
                      <a:pPr marL="171450" indent="-171450">
                        <a:buFontTx/>
                        <a:buChar char="-"/>
                      </a:pPr>
                      <a:r>
                        <a:rPr lang="en-US" sz="1050" b="1" dirty="0">
                          <a:solidFill>
                            <a:schemeClr val="accent1">
                              <a:lumMod val="20000"/>
                              <a:lumOff val="80000"/>
                            </a:schemeClr>
                          </a:solidFill>
                          <a:latin typeface="Avenir Book" panose="02000503020000020003" pitchFamily="2" charset="0"/>
                        </a:rPr>
                        <a:t>Biological</a:t>
                      </a:r>
                    </a:p>
                    <a:p>
                      <a:pPr marL="171450" indent="-171450">
                        <a:buFontTx/>
                        <a:buChar char="-"/>
                      </a:pPr>
                      <a:r>
                        <a:rPr lang="en-US" sz="1050" b="1" dirty="0">
                          <a:solidFill>
                            <a:schemeClr val="accent1">
                              <a:lumMod val="20000"/>
                              <a:lumOff val="80000"/>
                            </a:schemeClr>
                          </a:solidFill>
                          <a:latin typeface="Avenir Book" panose="02000503020000020003" pitchFamily="2" charset="0"/>
                        </a:rPr>
                        <a:t>Hydrologic</a:t>
                      </a:r>
                    </a:p>
                    <a:p>
                      <a:pPr marL="171450" indent="-171450">
                        <a:buFontTx/>
                        <a:buChar char="-"/>
                      </a:pPr>
                      <a:r>
                        <a:rPr lang="en-US" sz="1050" b="1" dirty="0">
                          <a:solidFill>
                            <a:schemeClr val="accent1">
                              <a:lumMod val="20000"/>
                              <a:lumOff val="80000"/>
                            </a:schemeClr>
                          </a:solidFill>
                          <a:latin typeface="Avenir Book" panose="02000503020000020003" pitchFamily="2" charset="0"/>
                        </a:rPr>
                        <a:t>Watershed</a:t>
                      </a:r>
                    </a:p>
                    <a:p>
                      <a:pPr marL="171450" indent="-171450">
                        <a:buFontTx/>
                        <a:buChar char="-"/>
                      </a:pPr>
                      <a:r>
                        <a:rPr lang="en-US" sz="1050" b="1" dirty="0">
                          <a:solidFill>
                            <a:schemeClr val="accent1">
                              <a:lumMod val="20000"/>
                              <a:lumOff val="80000"/>
                            </a:schemeClr>
                          </a:solidFill>
                          <a:latin typeface="Avenir Book" panose="02000503020000020003" pitchFamily="2" charset="0"/>
                        </a:rPr>
                        <a:t>Weather</a:t>
                      </a:r>
                    </a:p>
                    <a:p>
                      <a:pPr marL="171450" indent="-171450">
                        <a:buFontTx/>
                        <a:buChar char="-"/>
                      </a:pPr>
                      <a:r>
                        <a:rPr lang="en-US" sz="1050" b="1" dirty="0">
                          <a:solidFill>
                            <a:schemeClr val="accent1">
                              <a:lumMod val="20000"/>
                              <a:lumOff val="80000"/>
                            </a:schemeClr>
                          </a:solidFill>
                          <a:latin typeface="Avenir Book" panose="02000503020000020003" pitchFamily="2" charset="0"/>
                        </a:rPr>
                        <a:t>Access</a:t>
                      </a:r>
                    </a:p>
                    <a:p>
                      <a:pPr marL="171450" indent="-171450">
                        <a:buFontTx/>
                        <a:buChar char="-"/>
                      </a:pPr>
                      <a:r>
                        <a:rPr lang="en-US" sz="1050" b="1" dirty="0">
                          <a:solidFill>
                            <a:schemeClr val="accent1">
                              <a:lumMod val="20000"/>
                              <a:lumOff val="80000"/>
                            </a:schemeClr>
                          </a:solidFill>
                          <a:latin typeface="Avenir Book" panose="02000503020000020003" pitchFamily="2" charset="0"/>
                        </a:rPr>
                        <a:t>Lab Results</a:t>
                      </a:r>
                    </a:p>
                    <a:p>
                      <a:pPr marL="171450" indent="-171450">
                        <a:buFontTx/>
                        <a:buChar char="-"/>
                      </a:pPr>
                      <a:r>
                        <a:rPr lang="en-US" sz="1050" b="1" dirty="0">
                          <a:solidFill>
                            <a:schemeClr val="accent1">
                              <a:lumMod val="20000"/>
                              <a:lumOff val="80000"/>
                            </a:schemeClr>
                          </a:solidFill>
                          <a:latin typeface="Avenir Book" panose="02000503020000020003" pitchFamily="2" charset="0"/>
                        </a:rPr>
                        <a:t>Satellite</a:t>
                      </a:r>
                    </a:p>
                    <a:p>
                      <a:pPr marL="171450" indent="-171450">
                        <a:buFontTx/>
                        <a:buChar char="-"/>
                      </a:pPr>
                      <a:r>
                        <a:rPr lang="en-US" sz="1050" b="1" dirty="0">
                          <a:solidFill>
                            <a:schemeClr val="accent1">
                              <a:lumMod val="20000"/>
                              <a:lumOff val="80000"/>
                            </a:schemeClr>
                          </a:solidFill>
                          <a:latin typeface="Avenir Book" panose="02000503020000020003" pitchFamily="2" charset="0"/>
                        </a:rPr>
                        <a:t>Drone</a:t>
                      </a:r>
                    </a:p>
                    <a:p>
                      <a:pPr marL="171450" indent="-171450">
                        <a:buFontTx/>
                        <a:buChar char="-"/>
                      </a:pPr>
                      <a:r>
                        <a:rPr lang="en-US" sz="1050" b="1" dirty="0">
                          <a:solidFill>
                            <a:schemeClr val="accent1">
                              <a:lumMod val="20000"/>
                              <a:lumOff val="80000"/>
                            </a:schemeClr>
                          </a:solidFill>
                          <a:latin typeface="Avenir Book" panose="02000503020000020003" pitchFamily="2" charset="0"/>
                        </a:rPr>
                        <a:t>Field</a:t>
                      </a:r>
                    </a:p>
                    <a:p>
                      <a:pPr marL="171450" indent="-171450">
                        <a:buFontTx/>
                        <a:buChar char="-"/>
                      </a:pPr>
                      <a:r>
                        <a:rPr lang="en-US" sz="1050" b="1" dirty="0">
                          <a:solidFill>
                            <a:schemeClr val="accent1">
                              <a:lumMod val="20000"/>
                              <a:lumOff val="80000"/>
                            </a:schemeClr>
                          </a:solidFill>
                          <a:latin typeface="Avenir Book" panose="02000503020000020003" pitchFamily="2" charset="0"/>
                        </a:rPr>
                        <a:t>In-situ</a:t>
                      </a:r>
                    </a:p>
                    <a:p>
                      <a:pPr marL="171450" indent="-171450">
                        <a:buFontTx/>
                        <a:buChar char="-"/>
                      </a:pPr>
                      <a:r>
                        <a:rPr lang="en-US" sz="1050" b="1" dirty="0">
                          <a:solidFill>
                            <a:schemeClr val="accent1">
                              <a:lumMod val="20000"/>
                              <a:lumOff val="80000"/>
                            </a:schemeClr>
                          </a:solidFill>
                          <a:latin typeface="Avenir Book" panose="02000503020000020003" pitchFamily="2" charset="0"/>
                        </a:rPr>
                        <a:t>Survey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3532269"/>
                  </a:ext>
                </a:extLst>
              </a:tr>
              <a:tr h="370840">
                <a:tc>
                  <a:txBody>
                    <a:bodyPr/>
                    <a:lstStyle/>
                    <a:p>
                      <a:r>
                        <a:rPr lang="en-US" sz="1050" b="1" dirty="0">
                          <a:solidFill>
                            <a:schemeClr val="bg1"/>
                          </a:solidFill>
                          <a:latin typeface="Avenir Book" panose="02000503020000020003" pitchFamily="2" charset="0"/>
                        </a:rPr>
                        <a:t>ANALYTICS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0537920"/>
                  </a:ext>
                </a:extLst>
              </a:tr>
              <a:tr h="370840">
                <a:tc>
                  <a:txBody>
                    <a:bodyPr/>
                    <a:lstStyle/>
                    <a:p>
                      <a:r>
                        <a:rPr lang="en-US" sz="1050" b="1" dirty="0">
                          <a:solidFill>
                            <a:schemeClr val="bg1"/>
                          </a:solidFill>
                          <a:latin typeface="Avenir Book" panose="02000503020000020003" pitchFamily="2" charset="0"/>
                        </a:rPr>
                        <a:t>COMMUNITY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7610223"/>
                  </a:ext>
                </a:extLst>
              </a:tr>
            </a:tbl>
          </a:graphicData>
        </a:graphic>
      </p:graphicFrame>
      <p:sp>
        <p:nvSpPr>
          <p:cNvPr id="3" name="TextBox 2">
            <a:extLst>
              <a:ext uri="{FF2B5EF4-FFF2-40B4-BE49-F238E27FC236}">
                <a16:creationId xmlns:a16="http://schemas.microsoft.com/office/drawing/2014/main" id="{BA3FFCEB-FC7E-A8C4-CE44-2DA5DAC0BE3A}"/>
              </a:ext>
            </a:extLst>
          </p:cNvPr>
          <p:cNvSpPr txBox="1"/>
          <p:nvPr/>
        </p:nvSpPr>
        <p:spPr>
          <a:xfrm>
            <a:off x="3481693" y="1042514"/>
            <a:ext cx="6270172" cy="430887"/>
          </a:xfrm>
          <a:prstGeom prst="rect">
            <a:avLst/>
          </a:prstGeom>
          <a:noFill/>
        </p:spPr>
        <p:txBody>
          <a:bodyPr wrap="square" rtlCol="0">
            <a:spAutoFit/>
          </a:bodyPr>
          <a:lstStyle/>
          <a:p>
            <a:pPr>
              <a:defRPr/>
            </a:pPr>
            <a:r>
              <a:rPr lang="en-US" sz="1100" b="1" dirty="0">
                <a:latin typeface="Avenir Book" panose="02000503020000020003" pitchFamily="2" charset="0"/>
              </a:rPr>
              <a:t>Lab Results</a:t>
            </a:r>
            <a:r>
              <a:rPr lang="en-US" sz="1100" b="0" dirty="0">
                <a:latin typeface="Avenir Book" panose="02000503020000020003" pitchFamily="2" charset="0"/>
              </a:rPr>
              <a:t>:  A central repository of lab tests conduced on your lake. </a:t>
            </a:r>
          </a:p>
          <a:p>
            <a:pPr marL="0" marR="0" lvl="0" indent="0" defTabSz="914400" rtl="0" eaLnBrk="1" fontAlgn="auto" latinLnBrk="0" hangingPunct="1">
              <a:lnSpc>
                <a:spcPct val="100000"/>
              </a:lnSpc>
              <a:spcBef>
                <a:spcPts val="0"/>
              </a:spcBef>
              <a:spcAft>
                <a:spcPts val="0"/>
              </a:spcAft>
              <a:buClrTx/>
              <a:buSzTx/>
              <a:buFontTx/>
              <a:buNone/>
              <a:tabLst/>
              <a:defRPr/>
            </a:pPr>
            <a:endParaRPr lang="en-US" sz="1100" b="0" dirty="0">
              <a:latin typeface="Avenir Book" panose="02000503020000020003" pitchFamily="2" charset="0"/>
            </a:endParaRPr>
          </a:p>
        </p:txBody>
      </p:sp>
      <p:pic>
        <p:nvPicPr>
          <p:cNvPr id="6" name="Picture 6">
            <a:extLst>
              <a:ext uri="{FF2B5EF4-FFF2-40B4-BE49-F238E27FC236}">
                <a16:creationId xmlns:a16="http://schemas.microsoft.com/office/drawing/2014/main" id="{9E6C313F-D42E-F8C9-B63A-0A3DB4FEB153}"/>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2753506" y="938608"/>
            <a:ext cx="443954" cy="7040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417A079-7240-6B5E-45C3-06B4474C8E81}"/>
              </a:ext>
            </a:extLst>
          </p:cNvPr>
          <p:cNvPicPr>
            <a:picLocks noChangeAspect="1"/>
          </p:cNvPicPr>
          <p:nvPr/>
        </p:nvPicPr>
        <p:blipFill>
          <a:blip r:embed="rId10"/>
          <a:stretch>
            <a:fillRect/>
          </a:stretch>
        </p:blipFill>
        <p:spPr>
          <a:xfrm>
            <a:off x="3492056" y="1781575"/>
            <a:ext cx="1609924" cy="2278246"/>
          </a:xfrm>
          <a:prstGeom prst="rect">
            <a:avLst/>
          </a:prstGeom>
          <a:ln>
            <a:solidFill>
              <a:schemeClr val="tx1"/>
            </a:solidFill>
          </a:ln>
        </p:spPr>
      </p:pic>
      <p:pic>
        <p:nvPicPr>
          <p:cNvPr id="10" name="Picture 9">
            <a:extLst>
              <a:ext uri="{FF2B5EF4-FFF2-40B4-BE49-F238E27FC236}">
                <a16:creationId xmlns:a16="http://schemas.microsoft.com/office/drawing/2014/main" id="{C37052F7-2399-51E3-8BFA-36F74C9C7BF3}"/>
              </a:ext>
            </a:extLst>
          </p:cNvPr>
          <p:cNvPicPr>
            <a:picLocks noChangeAspect="1"/>
          </p:cNvPicPr>
          <p:nvPr/>
        </p:nvPicPr>
        <p:blipFill>
          <a:blip r:embed="rId10"/>
          <a:stretch>
            <a:fillRect/>
          </a:stretch>
        </p:blipFill>
        <p:spPr>
          <a:xfrm>
            <a:off x="5201830" y="1781575"/>
            <a:ext cx="1609924" cy="2278246"/>
          </a:xfrm>
          <a:prstGeom prst="rect">
            <a:avLst/>
          </a:prstGeom>
          <a:ln>
            <a:solidFill>
              <a:schemeClr val="tx1"/>
            </a:solidFill>
          </a:ln>
        </p:spPr>
      </p:pic>
      <p:pic>
        <p:nvPicPr>
          <p:cNvPr id="18" name="Picture 17">
            <a:extLst>
              <a:ext uri="{FF2B5EF4-FFF2-40B4-BE49-F238E27FC236}">
                <a16:creationId xmlns:a16="http://schemas.microsoft.com/office/drawing/2014/main" id="{5F8CE360-49BC-4CD9-5393-E5F1D9EF2BC1}"/>
              </a:ext>
            </a:extLst>
          </p:cNvPr>
          <p:cNvPicPr>
            <a:picLocks noChangeAspect="1"/>
          </p:cNvPicPr>
          <p:nvPr/>
        </p:nvPicPr>
        <p:blipFill>
          <a:blip r:embed="rId10"/>
          <a:stretch>
            <a:fillRect/>
          </a:stretch>
        </p:blipFill>
        <p:spPr>
          <a:xfrm>
            <a:off x="6911604" y="1781575"/>
            <a:ext cx="1609924" cy="2278246"/>
          </a:xfrm>
          <a:prstGeom prst="rect">
            <a:avLst/>
          </a:prstGeom>
          <a:ln>
            <a:solidFill>
              <a:schemeClr val="tx1"/>
            </a:solidFill>
          </a:ln>
        </p:spPr>
      </p:pic>
      <p:pic>
        <p:nvPicPr>
          <p:cNvPr id="19" name="Picture 18">
            <a:extLst>
              <a:ext uri="{FF2B5EF4-FFF2-40B4-BE49-F238E27FC236}">
                <a16:creationId xmlns:a16="http://schemas.microsoft.com/office/drawing/2014/main" id="{6D5C5E88-8D8F-A85A-2276-4EFCBDB834FB}"/>
              </a:ext>
            </a:extLst>
          </p:cNvPr>
          <p:cNvPicPr>
            <a:picLocks noChangeAspect="1"/>
          </p:cNvPicPr>
          <p:nvPr/>
        </p:nvPicPr>
        <p:blipFill>
          <a:blip r:embed="rId10"/>
          <a:stretch>
            <a:fillRect/>
          </a:stretch>
        </p:blipFill>
        <p:spPr>
          <a:xfrm>
            <a:off x="3492056" y="4234431"/>
            <a:ext cx="1609924" cy="2278246"/>
          </a:xfrm>
          <a:prstGeom prst="rect">
            <a:avLst/>
          </a:prstGeom>
          <a:ln>
            <a:solidFill>
              <a:schemeClr val="tx1"/>
            </a:solidFill>
          </a:ln>
        </p:spPr>
      </p:pic>
      <p:pic>
        <p:nvPicPr>
          <p:cNvPr id="20" name="Picture 19">
            <a:extLst>
              <a:ext uri="{FF2B5EF4-FFF2-40B4-BE49-F238E27FC236}">
                <a16:creationId xmlns:a16="http://schemas.microsoft.com/office/drawing/2014/main" id="{7638058B-E34B-940F-A3A4-ABF6FEBE15D8}"/>
              </a:ext>
            </a:extLst>
          </p:cNvPr>
          <p:cNvPicPr>
            <a:picLocks noChangeAspect="1"/>
          </p:cNvPicPr>
          <p:nvPr/>
        </p:nvPicPr>
        <p:blipFill>
          <a:blip r:embed="rId10"/>
          <a:stretch>
            <a:fillRect/>
          </a:stretch>
        </p:blipFill>
        <p:spPr>
          <a:xfrm>
            <a:off x="5201830" y="4234431"/>
            <a:ext cx="1609924" cy="2278246"/>
          </a:xfrm>
          <a:prstGeom prst="rect">
            <a:avLst/>
          </a:prstGeom>
          <a:ln>
            <a:solidFill>
              <a:schemeClr val="tx1"/>
            </a:solidFill>
          </a:ln>
        </p:spPr>
      </p:pic>
      <p:pic>
        <p:nvPicPr>
          <p:cNvPr id="21" name="Picture 20">
            <a:extLst>
              <a:ext uri="{FF2B5EF4-FFF2-40B4-BE49-F238E27FC236}">
                <a16:creationId xmlns:a16="http://schemas.microsoft.com/office/drawing/2014/main" id="{5095C40C-8719-A96B-71B0-910E00403315}"/>
              </a:ext>
            </a:extLst>
          </p:cNvPr>
          <p:cNvPicPr>
            <a:picLocks noChangeAspect="1"/>
          </p:cNvPicPr>
          <p:nvPr/>
        </p:nvPicPr>
        <p:blipFill>
          <a:blip r:embed="rId10"/>
          <a:stretch>
            <a:fillRect/>
          </a:stretch>
        </p:blipFill>
        <p:spPr>
          <a:xfrm>
            <a:off x="6911604" y="4234431"/>
            <a:ext cx="1609924" cy="2278246"/>
          </a:xfrm>
          <a:prstGeom prst="rect">
            <a:avLst/>
          </a:prstGeom>
          <a:ln>
            <a:solidFill>
              <a:schemeClr val="tx1"/>
            </a:solidFill>
          </a:ln>
        </p:spPr>
      </p:pic>
      <p:pic>
        <p:nvPicPr>
          <p:cNvPr id="22" name="Picture 21">
            <a:extLst>
              <a:ext uri="{FF2B5EF4-FFF2-40B4-BE49-F238E27FC236}">
                <a16:creationId xmlns:a16="http://schemas.microsoft.com/office/drawing/2014/main" id="{250A2DE3-D2EE-C09D-3215-684F492A0D7F}"/>
              </a:ext>
            </a:extLst>
          </p:cNvPr>
          <p:cNvPicPr>
            <a:picLocks noChangeAspect="1"/>
          </p:cNvPicPr>
          <p:nvPr/>
        </p:nvPicPr>
        <p:blipFill>
          <a:blip r:embed="rId10"/>
          <a:stretch>
            <a:fillRect/>
          </a:stretch>
        </p:blipFill>
        <p:spPr>
          <a:xfrm>
            <a:off x="8621378" y="1781575"/>
            <a:ext cx="1609924" cy="2278246"/>
          </a:xfrm>
          <a:prstGeom prst="rect">
            <a:avLst/>
          </a:prstGeom>
          <a:ln>
            <a:solidFill>
              <a:schemeClr val="tx1"/>
            </a:solidFill>
          </a:ln>
        </p:spPr>
      </p:pic>
      <p:pic>
        <p:nvPicPr>
          <p:cNvPr id="24" name="Picture 23">
            <a:extLst>
              <a:ext uri="{FF2B5EF4-FFF2-40B4-BE49-F238E27FC236}">
                <a16:creationId xmlns:a16="http://schemas.microsoft.com/office/drawing/2014/main" id="{F05D0DDA-05BF-6645-FBFD-D7144030FFC4}"/>
              </a:ext>
            </a:extLst>
          </p:cNvPr>
          <p:cNvPicPr>
            <a:picLocks noChangeAspect="1"/>
          </p:cNvPicPr>
          <p:nvPr/>
        </p:nvPicPr>
        <p:blipFill>
          <a:blip r:embed="rId10"/>
          <a:stretch>
            <a:fillRect/>
          </a:stretch>
        </p:blipFill>
        <p:spPr>
          <a:xfrm>
            <a:off x="10331152" y="1781575"/>
            <a:ext cx="1609924" cy="2278246"/>
          </a:xfrm>
          <a:prstGeom prst="rect">
            <a:avLst/>
          </a:prstGeom>
          <a:ln>
            <a:solidFill>
              <a:schemeClr val="tx1"/>
            </a:solidFill>
          </a:ln>
        </p:spPr>
      </p:pic>
      <p:pic>
        <p:nvPicPr>
          <p:cNvPr id="25" name="Picture 24">
            <a:extLst>
              <a:ext uri="{FF2B5EF4-FFF2-40B4-BE49-F238E27FC236}">
                <a16:creationId xmlns:a16="http://schemas.microsoft.com/office/drawing/2014/main" id="{9FB7909F-C3C7-B251-DF3C-F073273956EF}"/>
              </a:ext>
            </a:extLst>
          </p:cNvPr>
          <p:cNvPicPr>
            <a:picLocks noChangeAspect="1"/>
          </p:cNvPicPr>
          <p:nvPr/>
        </p:nvPicPr>
        <p:blipFill>
          <a:blip r:embed="rId10"/>
          <a:stretch>
            <a:fillRect/>
          </a:stretch>
        </p:blipFill>
        <p:spPr>
          <a:xfrm>
            <a:off x="8621378" y="4234431"/>
            <a:ext cx="1609924" cy="2278246"/>
          </a:xfrm>
          <a:prstGeom prst="rect">
            <a:avLst/>
          </a:prstGeom>
          <a:ln>
            <a:solidFill>
              <a:schemeClr val="tx1"/>
            </a:solidFill>
          </a:ln>
        </p:spPr>
      </p:pic>
      <p:pic>
        <p:nvPicPr>
          <p:cNvPr id="26" name="Picture 25">
            <a:extLst>
              <a:ext uri="{FF2B5EF4-FFF2-40B4-BE49-F238E27FC236}">
                <a16:creationId xmlns:a16="http://schemas.microsoft.com/office/drawing/2014/main" id="{FCC48E32-0309-BB57-3D47-63A20EEC0455}"/>
              </a:ext>
            </a:extLst>
          </p:cNvPr>
          <p:cNvPicPr>
            <a:picLocks noChangeAspect="1"/>
          </p:cNvPicPr>
          <p:nvPr/>
        </p:nvPicPr>
        <p:blipFill>
          <a:blip r:embed="rId10"/>
          <a:stretch>
            <a:fillRect/>
          </a:stretch>
        </p:blipFill>
        <p:spPr>
          <a:xfrm>
            <a:off x="10331152" y="4234431"/>
            <a:ext cx="1609924" cy="2278246"/>
          </a:xfrm>
          <a:prstGeom prst="rect">
            <a:avLst/>
          </a:prstGeom>
          <a:ln>
            <a:solidFill>
              <a:schemeClr val="tx1"/>
            </a:solidFill>
          </a:ln>
        </p:spPr>
      </p:pic>
    </p:spTree>
    <p:extLst>
      <p:ext uri="{BB962C8B-B14F-4D97-AF65-F5344CB8AC3E}">
        <p14:creationId xmlns:p14="http://schemas.microsoft.com/office/powerpoint/2010/main" val="2537757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1C08D-E600-A5C5-8281-865CC4481330}"/>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B9CA7548-DC4F-FEBA-2C52-7B088D854A59}"/>
              </a:ext>
            </a:extLst>
          </p:cNvPr>
          <p:cNvSpPr/>
          <p:nvPr/>
        </p:nvSpPr>
        <p:spPr>
          <a:xfrm>
            <a:off x="0" y="956864"/>
            <a:ext cx="1594043" cy="59011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2" descr="Account - Free interface icons">
            <a:extLst>
              <a:ext uri="{FF2B5EF4-FFF2-40B4-BE49-F238E27FC236}">
                <a16:creationId xmlns:a16="http://schemas.microsoft.com/office/drawing/2014/main" id="{A0E484C4-ECB9-8D66-8952-1DBE2C69E229}"/>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4639" y="6481573"/>
            <a:ext cx="276979" cy="2769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Table 11">
            <a:extLst>
              <a:ext uri="{FF2B5EF4-FFF2-40B4-BE49-F238E27FC236}">
                <a16:creationId xmlns:a16="http://schemas.microsoft.com/office/drawing/2014/main" id="{33D8BC97-DD91-0E6B-C9B8-78BE443FA26A}"/>
              </a:ext>
            </a:extLst>
          </p:cNvPr>
          <p:cNvGraphicFramePr>
            <a:graphicFrameLocks noGrp="1"/>
          </p:cNvGraphicFramePr>
          <p:nvPr/>
        </p:nvGraphicFramePr>
        <p:xfrm>
          <a:off x="367037" y="5738245"/>
          <a:ext cx="1181731" cy="622300"/>
        </p:xfrm>
        <a:graphic>
          <a:graphicData uri="http://schemas.openxmlformats.org/drawingml/2006/table">
            <a:tbl>
              <a:tblPr firstRow="1" bandRow="1">
                <a:tableStyleId>{5C22544A-7EE6-4342-B048-85BDC9FD1C3A}</a:tableStyleId>
              </a:tblPr>
              <a:tblGrid>
                <a:gridCol w="1181731">
                  <a:extLst>
                    <a:ext uri="{9D8B030D-6E8A-4147-A177-3AD203B41FA5}">
                      <a16:colId xmlns:a16="http://schemas.microsoft.com/office/drawing/2014/main" val="4254996464"/>
                    </a:ext>
                  </a:extLst>
                </a:gridCol>
              </a:tblGrid>
              <a:tr h="0">
                <a:tc>
                  <a:txBody>
                    <a:bodyPr/>
                    <a:lstStyle/>
                    <a:p>
                      <a:r>
                        <a:rPr lang="en-US" sz="1050" b="1" dirty="0">
                          <a:solidFill>
                            <a:schemeClr val="bg1"/>
                          </a:solidFill>
                          <a:latin typeface="Avenir Book" panose="02000503020000020003" pitchFamily="2" charset="0"/>
                        </a:rPr>
                        <a:t>SUPPORT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1057419"/>
                  </a:ext>
                </a:extLst>
              </a:tr>
              <a:tr h="370840">
                <a:tc>
                  <a:txBody>
                    <a:bodyPr/>
                    <a:lstStyle/>
                    <a:p>
                      <a:r>
                        <a:rPr lang="en-US" sz="1050" b="1" dirty="0">
                          <a:solidFill>
                            <a:schemeClr val="bg1"/>
                          </a:solidFill>
                          <a:latin typeface="Avenir Book" panose="02000503020000020003" pitchFamily="2" charset="0"/>
                        </a:rPr>
                        <a:t>SETTINGS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6894332"/>
                  </a:ext>
                </a:extLst>
              </a:tr>
            </a:tbl>
          </a:graphicData>
        </a:graphic>
      </p:graphicFrame>
      <p:sp>
        <p:nvSpPr>
          <p:cNvPr id="13" name="TextBox 12">
            <a:extLst>
              <a:ext uri="{FF2B5EF4-FFF2-40B4-BE49-F238E27FC236}">
                <a16:creationId xmlns:a16="http://schemas.microsoft.com/office/drawing/2014/main" id="{F9C332B9-8C15-7114-3353-0ECBDFC208BF}"/>
              </a:ext>
            </a:extLst>
          </p:cNvPr>
          <p:cNvSpPr txBox="1"/>
          <p:nvPr/>
        </p:nvSpPr>
        <p:spPr>
          <a:xfrm>
            <a:off x="324304" y="6456849"/>
            <a:ext cx="934871" cy="307777"/>
          </a:xfrm>
          <a:prstGeom prst="rect">
            <a:avLst/>
          </a:prstGeom>
          <a:noFill/>
        </p:spPr>
        <p:txBody>
          <a:bodyPr wrap="none" rtlCol="0">
            <a:spAutoFit/>
          </a:bodyPr>
          <a:lstStyle/>
          <a:p>
            <a:r>
              <a:rPr lang="en-US" sz="700" dirty="0">
                <a:solidFill>
                  <a:schemeClr val="bg1"/>
                </a:solidFill>
              </a:rPr>
              <a:t>J Robinson</a:t>
            </a:r>
          </a:p>
          <a:p>
            <a:r>
              <a:rPr lang="en-US" sz="700" dirty="0">
                <a:solidFill>
                  <a:schemeClr val="bg1"/>
                </a:solidFill>
              </a:rPr>
              <a:t>jwr899@gmaillcom</a:t>
            </a:r>
          </a:p>
        </p:txBody>
      </p:sp>
      <p:pic>
        <p:nvPicPr>
          <p:cNvPr id="14" name="Picture 2" descr="Enter - Free web icons">
            <a:extLst>
              <a:ext uri="{FF2B5EF4-FFF2-40B4-BE49-F238E27FC236}">
                <a16:creationId xmlns:a16="http://schemas.microsoft.com/office/drawing/2014/main" id="{965F9734-FBD2-46C8-8EC5-EF262A77B4C0}"/>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282965" y="6512677"/>
            <a:ext cx="245875" cy="24587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black background with a black square&#10;&#10;AI-generated content may be incorrect.">
            <a:extLst>
              <a:ext uri="{FF2B5EF4-FFF2-40B4-BE49-F238E27FC236}">
                <a16:creationId xmlns:a16="http://schemas.microsoft.com/office/drawing/2014/main" id="{623E5B98-E346-5C02-18AF-48867069F3FC}"/>
              </a:ext>
            </a:extLst>
          </p:cNvPr>
          <p:cNvPicPr>
            <a:picLocks noChangeAspect="1"/>
          </p:cNvPicPr>
          <p:nvPr/>
        </p:nvPicPr>
        <p:blipFill>
          <a:blip r:embed="rId5">
            <a:lum bright="70000" contrast="-70000"/>
          </a:blip>
          <a:stretch>
            <a:fillRect/>
          </a:stretch>
        </p:blipFill>
        <p:spPr>
          <a:xfrm>
            <a:off x="18815" y="5694197"/>
            <a:ext cx="329408" cy="329408"/>
          </a:xfrm>
          <a:prstGeom prst="rect">
            <a:avLst/>
          </a:prstGeom>
        </p:spPr>
      </p:pic>
      <p:pic>
        <p:nvPicPr>
          <p:cNvPr id="16" name="Picture 15" descr="A black and white gear&#10;&#10;AI-generated content may be incorrect.">
            <a:extLst>
              <a:ext uri="{FF2B5EF4-FFF2-40B4-BE49-F238E27FC236}">
                <a16:creationId xmlns:a16="http://schemas.microsoft.com/office/drawing/2014/main" id="{BA67F69E-ADD8-60DB-3EFF-52561D92BB86}"/>
              </a:ext>
            </a:extLst>
          </p:cNvPr>
          <p:cNvPicPr>
            <a:picLocks noChangeAspect="1"/>
          </p:cNvPicPr>
          <p:nvPr/>
        </p:nvPicPr>
        <p:blipFill>
          <a:blip r:embed="rId6">
            <a:lum bright="70000" contrast="-70000"/>
          </a:blip>
          <a:stretch>
            <a:fillRect/>
          </a:stretch>
        </p:blipFill>
        <p:spPr>
          <a:xfrm>
            <a:off x="29440" y="6065681"/>
            <a:ext cx="294864" cy="294864"/>
          </a:xfrm>
          <a:prstGeom prst="rect">
            <a:avLst/>
          </a:prstGeom>
        </p:spPr>
      </p:pic>
      <p:pic>
        <p:nvPicPr>
          <p:cNvPr id="17" name="Picture 16" descr="A black background with a black square&#10;&#10;AI-generated content may be incorrect.">
            <a:extLst>
              <a:ext uri="{FF2B5EF4-FFF2-40B4-BE49-F238E27FC236}">
                <a16:creationId xmlns:a16="http://schemas.microsoft.com/office/drawing/2014/main" id="{029CA629-9781-8894-11C3-37216FCFA3D7}"/>
              </a:ext>
            </a:extLst>
          </p:cNvPr>
          <p:cNvPicPr>
            <a:picLocks noChangeAspect="1"/>
          </p:cNvPicPr>
          <p:nvPr/>
        </p:nvPicPr>
        <p:blipFill>
          <a:blip r:embed="rId7">
            <a:lum bright="70000" contrast="-70000"/>
          </a:blip>
          <a:stretch>
            <a:fillRect/>
          </a:stretch>
        </p:blipFill>
        <p:spPr>
          <a:xfrm>
            <a:off x="91185" y="976584"/>
            <a:ext cx="307777" cy="307777"/>
          </a:xfrm>
          <a:prstGeom prst="rect">
            <a:avLst/>
          </a:prstGeom>
        </p:spPr>
      </p:pic>
      <p:pic>
        <p:nvPicPr>
          <p:cNvPr id="23" name="Picture 22" descr="A blue and black logo&#10;&#10;AI-generated content may be incorrect.">
            <a:extLst>
              <a:ext uri="{FF2B5EF4-FFF2-40B4-BE49-F238E27FC236}">
                <a16:creationId xmlns:a16="http://schemas.microsoft.com/office/drawing/2014/main" id="{91983A99-527F-5FD3-1959-CF5CA31680AA}"/>
              </a:ext>
            </a:extLst>
          </p:cNvPr>
          <p:cNvPicPr>
            <a:picLocks noChangeAspect="1"/>
          </p:cNvPicPr>
          <p:nvPr/>
        </p:nvPicPr>
        <p:blipFill>
          <a:blip r:embed="rId8"/>
          <a:stretch>
            <a:fillRect/>
          </a:stretch>
        </p:blipFill>
        <p:spPr>
          <a:xfrm>
            <a:off x="139382" y="66326"/>
            <a:ext cx="551644" cy="556526"/>
          </a:xfrm>
          <a:prstGeom prst="rect">
            <a:avLst/>
          </a:prstGeom>
        </p:spPr>
      </p:pic>
      <p:sp>
        <p:nvSpPr>
          <p:cNvPr id="41" name="TextBox 40">
            <a:extLst>
              <a:ext uri="{FF2B5EF4-FFF2-40B4-BE49-F238E27FC236}">
                <a16:creationId xmlns:a16="http://schemas.microsoft.com/office/drawing/2014/main" id="{297DA7C3-3ECC-38F8-8940-C9098E1C522D}"/>
              </a:ext>
            </a:extLst>
          </p:cNvPr>
          <p:cNvSpPr txBox="1"/>
          <p:nvPr/>
        </p:nvSpPr>
        <p:spPr>
          <a:xfrm>
            <a:off x="2099264" y="342143"/>
            <a:ext cx="4271716" cy="369332"/>
          </a:xfrm>
          <a:prstGeom prst="rect">
            <a:avLst/>
          </a:prstGeom>
          <a:noFill/>
        </p:spPr>
        <p:txBody>
          <a:bodyPr wrap="square" rtlCol="0">
            <a:spAutoFit/>
          </a:bodyPr>
          <a:lstStyle/>
          <a:p>
            <a:r>
              <a:rPr lang="en-US" b="1" dirty="0">
                <a:latin typeface="Avenir Black" panose="02000503020000020003" pitchFamily="2" charset="0"/>
              </a:rPr>
              <a:t>Data Sources</a:t>
            </a:r>
          </a:p>
        </p:txBody>
      </p:sp>
      <p:graphicFrame>
        <p:nvGraphicFramePr>
          <p:cNvPr id="2" name="Table 1">
            <a:extLst>
              <a:ext uri="{FF2B5EF4-FFF2-40B4-BE49-F238E27FC236}">
                <a16:creationId xmlns:a16="http://schemas.microsoft.com/office/drawing/2014/main" id="{5DE80AB4-6E45-50A9-80FD-8307AB7A5390}"/>
              </a:ext>
            </a:extLst>
          </p:cNvPr>
          <p:cNvGraphicFramePr>
            <a:graphicFrameLocks noGrp="1"/>
          </p:cNvGraphicFramePr>
          <p:nvPr/>
        </p:nvGraphicFramePr>
        <p:xfrm>
          <a:off x="412311" y="973683"/>
          <a:ext cx="1068705" cy="4185920"/>
        </p:xfrm>
        <a:graphic>
          <a:graphicData uri="http://schemas.openxmlformats.org/drawingml/2006/table">
            <a:tbl>
              <a:tblPr firstRow="1" bandRow="1">
                <a:tableStyleId>{5C22544A-7EE6-4342-B048-85BDC9FD1C3A}</a:tableStyleId>
              </a:tblPr>
              <a:tblGrid>
                <a:gridCol w="1068705">
                  <a:extLst>
                    <a:ext uri="{9D8B030D-6E8A-4147-A177-3AD203B41FA5}">
                      <a16:colId xmlns:a16="http://schemas.microsoft.com/office/drawing/2014/main" val="4254996464"/>
                    </a:ext>
                  </a:extLst>
                </a:gridCol>
              </a:tblGrid>
              <a:tr h="370840">
                <a:tc>
                  <a:txBody>
                    <a:bodyPr/>
                    <a:lstStyle/>
                    <a:p>
                      <a:r>
                        <a:rPr lang="en-US" sz="1050" b="1" dirty="0">
                          <a:solidFill>
                            <a:schemeClr val="bg1"/>
                          </a:solidFill>
                          <a:latin typeface="Avenir Book" panose="02000503020000020003" pitchFamily="2" charset="0"/>
                        </a:rPr>
                        <a:t>ACCOUNT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1057419"/>
                  </a:ext>
                </a:extLst>
              </a:tr>
              <a:tr h="370840">
                <a:tc>
                  <a:txBody>
                    <a:bodyPr/>
                    <a:lstStyle/>
                    <a:p>
                      <a:r>
                        <a:rPr lang="en-US" sz="1050" b="1" dirty="0">
                          <a:solidFill>
                            <a:schemeClr val="bg1"/>
                          </a:solidFill>
                          <a:latin typeface="Avenir Book" panose="02000503020000020003" pitchFamily="2" charset="0"/>
                        </a:rPr>
                        <a:t>PORTAL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6894332"/>
                  </a:ext>
                </a:extLst>
              </a:tr>
              <a:tr h="370840">
                <a:tc>
                  <a:txBody>
                    <a:bodyPr/>
                    <a:lstStyle/>
                    <a:p>
                      <a:r>
                        <a:rPr lang="en-US" sz="1050" b="1" dirty="0">
                          <a:solidFill>
                            <a:schemeClr val="bg1"/>
                          </a:solidFill>
                          <a:latin typeface="Avenir Book" panose="02000503020000020003" pitchFamily="2" charset="0"/>
                        </a:rPr>
                        <a:t>TOOLBOX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8666177"/>
                  </a:ext>
                </a:extLst>
              </a:tr>
              <a:tr h="370840">
                <a:tc>
                  <a:txBody>
                    <a:bodyPr/>
                    <a:lstStyle/>
                    <a:p>
                      <a:r>
                        <a:rPr lang="en-US" sz="1050" b="1" dirty="0">
                          <a:solidFill>
                            <a:schemeClr val="accent1">
                              <a:lumMod val="20000"/>
                              <a:lumOff val="80000"/>
                            </a:schemeClr>
                          </a:solidFill>
                          <a:latin typeface="Avenir Book" panose="02000503020000020003" pitchFamily="2" charset="0"/>
                        </a:rPr>
                        <a:t>DATA</a:t>
                      </a:r>
                    </a:p>
                    <a:p>
                      <a:pPr marL="171450" indent="-171450">
                        <a:buFontTx/>
                        <a:buChar char="-"/>
                      </a:pPr>
                      <a:r>
                        <a:rPr lang="en-US" sz="1050" b="1" dirty="0">
                          <a:solidFill>
                            <a:schemeClr val="accent1">
                              <a:lumMod val="20000"/>
                              <a:lumOff val="80000"/>
                            </a:schemeClr>
                          </a:solidFill>
                          <a:latin typeface="Avenir Book" panose="02000503020000020003" pitchFamily="2" charset="0"/>
                        </a:rPr>
                        <a:t>Physical</a:t>
                      </a:r>
                    </a:p>
                    <a:p>
                      <a:pPr marL="171450" indent="-171450">
                        <a:buFontTx/>
                        <a:buChar char="-"/>
                      </a:pPr>
                      <a:r>
                        <a:rPr lang="en-US" sz="1050" b="1" u="sng" dirty="0">
                          <a:solidFill>
                            <a:schemeClr val="accent1">
                              <a:lumMod val="20000"/>
                              <a:lumOff val="80000"/>
                            </a:schemeClr>
                          </a:solidFill>
                          <a:latin typeface="Avenir Book" panose="02000503020000020003" pitchFamily="2" charset="0"/>
                        </a:rPr>
                        <a:t>Chemical</a:t>
                      </a:r>
                    </a:p>
                    <a:p>
                      <a:pPr marL="171450" indent="-171450">
                        <a:buFontTx/>
                        <a:buChar char="-"/>
                      </a:pPr>
                      <a:r>
                        <a:rPr lang="en-US" sz="1050" b="1" dirty="0">
                          <a:solidFill>
                            <a:schemeClr val="accent1">
                              <a:lumMod val="20000"/>
                              <a:lumOff val="80000"/>
                            </a:schemeClr>
                          </a:solidFill>
                          <a:latin typeface="Avenir Book" panose="02000503020000020003" pitchFamily="2" charset="0"/>
                        </a:rPr>
                        <a:t>Biological</a:t>
                      </a:r>
                    </a:p>
                    <a:p>
                      <a:pPr marL="171450" indent="-171450">
                        <a:buFontTx/>
                        <a:buChar char="-"/>
                      </a:pPr>
                      <a:r>
                        <a:rPr lang="en-US" sz="1050" b="1" dirty="0">
                          <a:solidFill>
                            <a:schemeClr val="accent1">
                              <a:lumMod val="20000"/>
                              <a:lumOff val="80000"/>
                            </a:schemeClr>
                          </a:solidFill>
                          <a:latin typeface="Avenir Book" panose="02000503020000020003" pitchFamily="2" charset="0"/>
                        </a:rPr>
                        <a:t>Hydrologic</a:t>
                      </a:r>
                    </a:p>
                    <a:p>
                      <a:pPr marL="171450" indent="-171450">
                        <a:buFontTx/>
                        <a:buChar char="-"/>
                      </a:pPr>
                      <a:r>
                        <a:rPr lang="en-US" sz="1050" b="1" dirty="0">
                          <a:solidFill>
                            <a:schemeClr val="accent1">
                              <a:lumMod val="20000"/>
                              <a:lumOff val="80000"/>
                            </a:schemeClr>
                          </a:solidFill>
                          <a:latin typeface="Avenir Book" panose="02000503020000020003" pitchFamily="2" charset="0"/>
                        </a:rPr>
                        <a:t>Watershed</a:t>
                      </a:r>
                    </a:p>
                    <a:p>
                      <a:pPr marL="171450" indent="-171450">
                        <a:buFontTx/>
                        <a:buChar char="-"/>
                      </a:pPr>
                      <a:r>
                        <a:rPr lang="en-US" sz="1050" b="1" dirty="0">
                          <a:solidFill>
                            <a:schemeClr val="accent1">
                              <a:lumMod val="20000"/>
                              <a:lumOff val="80000"/>
                            </a:schemeClr>
                          </a:solidFill>
                          <a:latin typeface="Avenir Book" panose="02000503020000020003" pitchFamily="2" charset="0"/>
                        </a:rPr>
                        <a:t>Weather</a:t>
                      </a:r>
                    </a:p>
                    <a:p>
                      <a:pPr marL="171450" indent="-171450">
                        <a:buFontTx/>
                        <a:buChar char="-"/>
                      </a:pPr>
                      <a:r>
                        <a:rPr lang="en-US" sz="1050" b="1" dirty="0">
                          <a:solidFill>
                            <a:schemeClr val="accent1">
                              <a:lumMod val="20000"/>
                              <a:lumOff val="80000"/>
                            </a:schemeClr>
                          </a:solidFill>
                          <a:latin typeface="Avenir Book" panose="02000503020000020003" pitchFamily="2" charset="0"/>
                        </a:rPr>
                        <a:t>Access</a:t>
                      </a:r>
                    </a:p>
                    <a:p>
                      <a:pPr marL="171450" indent="-171450">
                        <a:buFontTx/>
                        <a:buChar char="-"/>
                      </a:pPr>
                      <a:r>
                        <a:rPr lang="en-US" sz="1050" b="1" dirty="0">
                          <a:solidFill>
                            <a:schemeClr val="accent1">
                              <a:lumMod val="20000"/>
                              <a:lumOff val="80000"/>
                            </a:schemeClr>
                          </a:solidFill>
                          <a:latin typeface="Avenir Book" panose="02000503020000020003" pitchFamily="2" charset="0"/>
                        </a:rPr>
                        <a:t>Lab Results</a:t>
                      </a:r>
                    </a:p>
                    <a:p>
                      <a:pPr marL="171450" indent="-171450">
                        <a:buFontTx/>
                        <a:buChar char="-"/>
                      </a:pPr>
                      <a:r>
                        <a:rPr lang="en-US" sz="1050" b="1" dirty="0">
                          <a:solidFill>
                            <a:schemeClr val="accent1">
                              <a:lumMod val="20000"/>
                              <a:lumOff val="80000"/>
                            </a:schemeClr>
                          </a:solidFill>
                          <a:latin typeface="Avenir Book" panose="02000503020000020003" pitchFamily="2" charset="0"/>
                        </a:rPr>
                        <a:t>Satellite</a:t>
                      </a:r>
                    </a:p>
                    <a:p>
                      <a:pPr marL="171450" indent="-171450">
                        <a:buFontTx/>
                        <a:buChar char="-"/>
                      </a:pPr>
                      <a:r>
                        <a:rPr lang="en-US" sz="1050" b="1" dirty="0">
                          <a:solidFill>
                            <a:schemeClr val="accent1">
                              <a:lumMod val="20000"/>
                              <a:lumOff val="80000"/>
                            </a:schemeClr>
                          </a:solidFill>
                          <a:latin typeface="Avenir Book" panose="02000503020000020003" pitchFamily="2" charset="0"/>
                        </a:rPr>
                        <a:t>Drone</a:t>
                      </a:r>
                    </a:p>
                    <a:p>
                      <a:pPr marL="171450" indent="-171450">
                        <a:buFontTx/>
                        <a:buChar char="-"/>
                      </a:pPr>
                      <a:r>
                        <a:rPr lang="en-US" sz="1050" b="1" dirty="0">
                          <a:solidFill>
                            <a:schemeClr val="accent1">
                              <a:lumMod val="20000"/>
                              <a:lumOff val="80000"/>
                            </a:schemeClr>
                          </a:solidFill>
                          <a:latin typeface="Avenir Book" panose="02000503020000020003" pitchFamily="2" charset="0"/>
                        </a:rPr>
                        <a:t>Field</a:t>
                      </a:r>
                    </a:p>
                    <a:p>
                      <a:pPr marL="171450" indent="-171450">
                        <a:buFontTx/>
                        <a:buChar char="-"/>
                      </a:pPr>
                      <a:r>
                        <a:rPr lang="en-US" sz="1050" b="1" dirty="0">
                          <a:solidFill>
                            <a:schemeClr val="accent1">
                              <a:lumMod val="20000"/>
                              <a:lumOff val="80000"/>
                            </a:schemeClr>
                          </a:solidFill>
                          <a:latin typeface="Avenir Book" panose="02000503020000020003" pitchFamily="2" charset="0"/>
                        </a:rPr>
                        <a:t>In-situ</a:t>
                      </a:r>
                    </a:p>
                    <a:p>
                      <a:pPr marL="171450" indent="-171450">
                        <a:buFontTx/>
                        <a:buChar char="-"/>
                      </a:pPr>
                      <a:r>
                        <a:rPr lang="en-US" sz="1050" b="1" dirty="0">
                          <a:solidFill>
                            <a:schemeClr val="accent1">
                              <a:lumMod val="20000"/>
                              <a:lumOff val="80000"/>
                            </a:schemeClr>
                          </a:solidFill>
                          <a:latin typeface="Avenir Book" panose="02000503020000020003" pitchFamily="2" charset="0"/>
                        </a:rPr>
                        <a:t>Survey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3532269"/>
                  </a:ext>
                </a:extLst>
              </a:tr>
              <a:tr h="370840">
                <a:tc>
                  <a:txBody>
                    <a:bodyPr/>
                    <a:lstStyle/>
                    <a:p>
                      <a:r>
                        <a:rPr lang="en-US" sz="1050" b="1" dirty="0">
                          <a:solidFill>
                            <a:schemeClr val="bg1"/>
                          </a:solidFill>
                          <a:latin typeface="Avenir Book" panose="02000503020000020003" pitchFamily="2" charset="0"/>
                        </a:rPr>
                        <a:t>ANALYTICS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0537920"/>
                  </a:ext>
                </a:extLst>
              </a:tr>
              <a:tr h="370840">
                <a:tc>
                  <a:txBody>
                    <a:bodyPr/>
                    <a:lstStyle/>
                    <a:p>
                      <a:r>
                        <a:rPr lang="en-US" sz="1050" b="1" dirty="0">
                          <a:solidFill>
                            <a:schemeClr val="bg1"/>
                          </a:solidFill>
                          <a:latin typeface="Avenir Book" panose="02000503020000020003" pitchFamily="2" charset="0"/>
                        </a:rPr>
                        <a:t>COMMUNITY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7610223"/>
                  </a:ext>
                </a:extLst>
              </a:tr>
            </a:tbl>
          </a:graphicData>
        </a:graphic>
      </p:graphicFrame>
      <p:sp>
        <p:nvSpPr>
          <p:cNvPr id="3" name="TextBox 2">
            <a:extLst>
              <a:ext uri="{FF2B5EF4-FFF2-40B4-BE49-F238E27FC236}">
                <a16:creationId xmlns:a16="http://schemas.microsoft.com/office/drawing/2014/main" id="{B1B83A25-BD83-EC34-CC66-3210489DB9AB}"/>
              </a:ext>
            </a:extLst>
          </p:cNvPr>
          <p:cNvSpPr txBox="1"/>
          <p:nvPr/>
        </p:nvSpPr>
        <p:spPr>
          <a:xfrm>
            <a:off x="3481693" y="1042514"/>
            <a:ext cx="6270172" cy="430887"/>
          </a:xfrm>
          <a:prstGeom prst="rect">
            <a:avLst/>
          </a:prstGeom>
          <a:noFill/>
        </p:spPr>
        <p:txBody>
          <a:bodyPr wrap="square" rtlCol="0">
            <a:spAutoFit/>
          </a:bodyPr>
          <a:lstStyle/>
          <a:p>
            <a:pPr>
              <a:defRPr/>
            </a:pPr>
            <a:r>
              <a:rPr lang="en-US" sz="1100" b="1" dirty="0">
                <a:latin typeface="Avenir Book" panose="02000503020000020003" pitchFamily="2" charset="0"/>
              </a:rPr>
              <a:t>Satellite Insights</a:t>
            </a:r>
            <a:r>
              <a:rPr lang="en-US" sz="1100" b="0" dirty="0">
                <a:latin typeface="Avenir Book" panose="02000503020000020003" pitchFamily="2" charset="0"/>
              </a:rPr>
              <a:t>:  A central repository of satellite </a:t>
            </a:r>
            <a:r>
              <a:rPr lang="en-US" sz="1100" b="0" dirty="0" err="1">
                <a:latin typeface="Avenir Book" panose="02000503020000020003" pitchFamily="2" charset="0"/>
              </a:rPr>
              <a:t>imagry</a:t>
            </a:r>
            <a:r>
              <a:rPr lang="en-US" sz="1100" b="0" dirty="0">
                <a:latin typeface="Avenir Book" panose="02000503020000020003" pitchFamily="2" charset="0"/>
              </a:rPr>
              <a:t> conduced on your lake. </a:t>
            </a:r>
          </a:p>
          <a:p>
            <a:pPr marL="0" marR="0" lvl="0" indent="0" defTabSz="914400" rtl="0" eaLnBrk="1" fontAlgn="auto" latinLnBrk="0" hangingPunct="1">
              <a:lnSpc>
                <a:spcPct val="100000"/>
              </a:lnSpc>
              <a:spcBef>
                <a:spcPts val="0"/>
              </a:spcBef>
              <a:spcAft>
                <a:spcPts val="0"/>
              </a:spcAft>
              <a:buClrTx/>
              <a:buSzTx/>
              <a:buFontTx/>
              <a:buNone/>
              <a:tabLst/>
              <a:defRPr/>
            </a:pPr>
            <a:endParaRPr lang="en-US" sz="1100" b="0" dirty="0">
              <a:latin typeface="Avenir Book" panose="02000503020000020003" pitchFamily="2" charset="0"/>
            </a:endParaRPr>
          </a:p>
        </p:txBody>
      </p:sp>
      <p:pic>
        <p:nvPicPr>
          <p:cNvPr id="3074" name="Picture 2" descr="Remote Sensing: Research | | Wisconsin DNR">
            <a:extLst>
              <a:ext uri="{FF2B5EF4-FFF2-40B4-BE49-F238E27FC236}">
                <a16:creationId xmlns:a16="http://schemas.microsoft.com/office/drawing/2014/main" id="{7759C33A-6769-EF11-BF68-6F21002117A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79707" y="2020732"/>
            <a:ext cx="4755474" cy="367383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Land | Special Issue : Land Surface Monitoring Based on Satellite Imagery">
            <a:extLst>
              <a:ext uri="{FF2B5EF4-FFF2-40B4-BE49-F238E27FC236}">
                <a16:creationId xmlns:a16="http://schemas.microsoft.com/office/drawing/2014/main" id="{D79D0A93-3C65-44FB-633A-D6B8B32DB2A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66043" y="2020732"/>
            <a:ext cx="3492500" cy="31496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a:extLst>
              <a:ext uri="{FF2B5EF4-FFF2-40B4-BE49-F238E27FC236}">
                <a16:creationId xmlns:a16="http://schemas.microsoft.com/office/drawing/2014/main" id="{4EEA78A0-EF69-084C-3B00-ADC4D075C0A5}"/>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903247" y="995138"/>
            <a:ext cx="578446" cy="57844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ownload Report Icons - Free SVG &amp; PNG Download Report Images - Noun Project">
            <a:extLst>
              <a:ext uri="{FF2B5EF4-FFF2-40B4-BE49-F238E27FC236}">
                <a16:creationId xmlns:a16="http://schemas.microsoft.com/office/drawing/2014/main" id="{969BBD6D-B357-27B9-2109-352208A35F2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59782" y="5738245"/>
            <a:ext cx="602527" cy="60252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Download Report Icons - Free SVG &amp; PNG Download Report Images - Noun Project">
            <a:extLst>
              <a:ext uri="{FF2B5EF4-FFF2-40B4-BE49-F238E27FC236}">
                <a16:creationId xmlns:a16="http://schemas.microsoft.com/office/drawing/2014/main" id="{02BF46D3-3998-C4D6-9BC9-9C15E4F9377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879068" y="5764417"/>
            <a:ext cx="602527" cy="602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9799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772C5-7092-E3AA-2F0F-45314A3EF018}"/>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EBF637EF-56DB-544B-3828-28DF1966BC74}"/>
              </a:ext>
            </a:extLst>
          </p:cNvPr>
          <p:cNvSpPr/>
          <p:nvPr/>
        </p:nvSpPr>
        <p:spPr>
          <a:xfrm>
            <a:off x="0" y="956864"/>
            <a:ext cx="1594043" cy="59011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2" descr="Account - Free interface icons">
            <a:extLst>
              <a:ext uri="{FF2B5EF4-FFF2-40B4-BE49-F238E27FC236}">
                <a16:creationId xmlns:a16="http://schemas.microsoft.com/office/drawing/2014/main" id="{64D2F4CD-EE02-048E-54FA-173FC100D23A}"/>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4639" y="6481573"/>
            <a:ext cx="276979" cy="2769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Table 11">
            <a:extLst>
              <a:ext uri="{FF2B5EF4-FFF2-40B4-BE49-F238E27FC236}">
                <a16:creationId xmlns:a16="http://schemas.microsoft.com/office/drawing/2014/main" id="{983A2739-3261-1052-3D9C-F783882EF065}"/>
              </a:ext>
            </a:extLst>
          </p:cNvPr>
          <p:cNvGraphicFramePr>
            <a:graphicFrameLocks noGrp="1"/>
          </p:cNvGraphicFramePr>
          <p:nvPr/>
        </p:nvGraphicFramePr>
        <p:xfrm>
          <a:off x="367037" y="5738245"/>
          <a:ext cx="1181731" cy="622300"/>
        </p:xfrm>
        <a:graphic>
          <a:graphicData uri="http://schemas.openxmlformats.org/drawingml/2006/table">
            <a:tbl>
              <a:tblPr firstRow="1" bandRow="1">
                <a:tableStyleId>{5C22544A-7EE6-4342-B048-85BDC9FD1C3A}</a:tableStyleId>
              </a:tblPr>
              <a:tblGrid>
                <a:gridCol w="1181731">
                  <a:extLst>
                    <a:ext uri="{9D8B030D-6E8A-4147-A177-3AD203B41FA5}">
                      <a16:colId xmlns:a16="http://schemas.microsoft.com/office/drawing/2014/main" val="4254996464"/>
                    </a:ext>
                  </a:extLst>
                </a:gridCol>
              </a:tblGrid>
              <a:tr h="0">
                <a:tc>
                  <a:txBody>
                    <a:bodyPr/>
                    <a:lstStyle/>
                    <a:p>
                      <a:r>
                        <a:rPr lang="en-US" sz="1050" b="1" dirty="0">
                          <a:solidFill>
                            <a:schemeClr val="bg1"/>
                          </a:solidFill>
                          <a:latin typeface="Avenir Book" panose="02000503020000020003" pitchFamily="2" charset="0"/>
                        </a:rPr>
                        <a:t>SUPPORT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1057419"/>
                  </a:ext>
                </a:extLst>
              </a:tr>
              <a:tr h="370840">
                <a:tc>
                  <a:txBody>
                    <a:bodyPr/>
                    <a:lstStyle/>
                    <a:p>
                      <a:r>
                        <a:rPr lang="en-US" sz="1050" b="1" dirty="0">
                          <a:solidFill>
                            <a:schemeClr val="bg1"/>
                          </a:solidFill>
                          <a:latin typeface="Avenir Book" panose="02000503020000020003" pitchFamily="2" charset="0"/>
                        </a:rPr>
                        <a:t>SETTINGS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6894332"/>
                  </a:ext>
                </a:extLst>
              </a:tr>
            </a:tbl>
          </a:graphicData>
        </a:graphic>
      </p:graphicFrame>
      <p:sp>
        <p:nvSpPr>
          <p:cNvPr id="13" name="TextBox 12">
            <a:extLst>
              <a:ext uri="{FF2B5EF4-FFF2-40B4-BE49-F238E27FC236}">
                <a16:creationId xmlns:a16="http://schemas.microsoft.com/office/drawing/2014/main" id="{6BC1F155-A331-F455-0132-833D2279DF38}"/>
              </a:ext>
            </a:extLst>
          </p:cNvPr>
          <p:cNvSpPr txBox="1"/>
          <p:nvPr/>
        </p:nvSpPr>
        <p:spPr>
          <a:xfrm>
            <a:off x="324304" y="6456849"/>
            <a:ext cx="934871" cy="307777"/>
          </a:xfrm>
          <a:prstGeom prst="rect">
            <a:avLst/>
          </a:prstGeom>
          <a:noFill/>
        </p:spPr>
        <p:txBody>
          <a:bodyPr wrap="none" rtlCol="0">
            <a:spAutoFit/>
          </a:bodyPr>
          <a:lstStyle/>
          <a:p>
            <a:r>
              <a:rPr lang="en-US" sz="700" dirty="0">
                <a:solidFill>
                  <a:schemeClr val="bg1"/>
                </a:solidFill>
              </a:rPr>
              <a:t>J Robinson</a:t>
            </a:r>
          </a:p>
          <a:p>
            <a:r>
              <a:rPr lang="en-US" sz="700" dirty="0">
                <a:solidFill>
                  <a:schemeClr val="bg1"/>
                </a:solidFill>
              </a:rPr>
              <a:t>jwr899@gmaillcom</a:t>
            </a:r>
          </a:p>
        </p:txBody>
      </p:sp>
      <p:pic>
        <p:nvPicPr>
          <p:cNvPr id="14" name="Picture 2" descr="Enter - Free web icons">
            <a:extLst>
              <a:ext uri="{FF2B5EF4-FFF2-40B4-BE49-F238E27FC236}">
                <a16:creationId xmlns:a16="http://schemas.microsoft.com/office/drawing/2014/main" id="{A0372880-A35E-3D1C-33B7-832ED29D2090}"/>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282965" y="6512677"/>
            <a:ext cx="245875" cy="24587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black background with a black square&#10;&#10;AI-generated content may be incorrect.">
            <a:extLst>
              <a:ext uri="{FF2B5EF4-FFF2-40B4-BE49-F238E27FC236}">
                <a16:creationId xmlns:a16="http://schemas.microsoft.com/office/drawing/2014/main" id="{98CF4666-8777-00B6-8607-3A73C4B47169}"/>
              </a:ext>
            </a:extLst>
          </p:cNvPr>
          <p:cNvPicPr>
            <a:picLocks noChangeAspect="1"/>
          </p:cNvPicPr>
          <p:nvPr/>
        </p:nvPicPr>
        <p:blipFill>
          <a:blip r:embed="rId5">
            <a:lum bright="70000" contrast="-70000"/>
          </a:blip>
          <a:stretch>
            <a:fillRect/>
          </a:stretch>
        </p:blipFill>
        <p:spPr>
          <a:xfrm>
            <a:off x="18815" y="5694197"/>
            <a:ext cx="329408" cy="329408"/>
          </a:xfrm>
          <a:prstGeom prst="rect">
            <a:avLst/>
          </a:prstGeom>
        </p:spPr>
      </p:pic>
      <p:pic>
        <p:nvPicPr>
          <p:cNvPr id="16" name="Picture 15" descr="A black and white gear&#10;&#10;AI-generated content may be incorrect.">
            <a:extLst>
              <a:ext uri="{FF2B5EF4-FFF2-40B4-BE49-F238E27FC236}">
                <a16:creationId xmlns:a16="http://schemas.microsoft.com/office/drawing/2014/main" id="{777EDAFE-9F09-E43C-AD2F-74711A89CF29}"/>
              </a:ext>
            </a:extLst>
          </p:cNvPr>
          <p:cNvPicPr>
            <a:picLocks noChangeAspect="1"/>
          </p:cNvPicPr>
          <p:nvPr/>
        </p:nvPicPr>
        <p:blipFill>
          <a:blip r:embed="rId6">
            <a:lum bright="70000" contrast="-70000"/>
          </a:blip>
          <a:stretch>
            <a:fillRect/>
          </a:stretch>
        </p:blipFill>
        <p:spPr>
          <a:xfrm>
            <a:off x="29440" y="6065681"/>
            <a:ext cx="294864" cy="294864"/>
          </a:xfrm>
          <a:prstGeom prst="rect">
            <a:avLst/>
          </a:prstGeom>
        </p:spPr>
      </p:pic>
      <p:pic>
        <p:nvPicPr>
          <p:cNvPr id="17" name="Picture 16" descr="A black background with a black square&#10;&#10;AI-generated content may be incorrect.">
            <a:extLst>
              <a:ext uri="{FF2B5EF4-FFF2-40B4-BE49-F238E27FC236}">
                <a16:creationId xmlns:a16="http://schemas.microsoft.com/office/drawing/2014/main" id="{509ABD28-A2A4-A91C-DF55-19F8067A8621}"/>
              </a:ext>
            </a:extLst>
          </p:cNvPr>
          <p:cNvPicPr>
            <a:picLocks noChangeAspect="1"/>
          </p:cNvPicPr>
          <p:nvPr/>
        </p:nvPicPr>
        <p:blipFill>
          <a:blip r:embed="rId7">
            <a:lum bright="70000" contrast="-70000"/>
          </a:blip>
          <a:stretch>
            <a:fillRect/>
          </a:stretch>
        </p:blipFill>
        <p:spPr>
          <a:xfrm>
            <a:off x="91185" y="976584"/>
            <a:ext cx="307777" cy="307777"/>
          </a:xfrm>
          <a:prstGeom prst="rect">
            <a:avLst/>
          </a:prstGeom>
        </p:spPr>
      </p:pic>
      <p:pic>
        <p:nvPicPr>
          <p:cNvPr id="23" name="Picture 22" descr="A blue and black logo&#10;&#10;AI-generated content may be incorrect.">
            <a:extLst>
              <a:ext uri="{FF2B5EF4-FFF2-40B4-BE49-F238E27FC236}">
                <a16:creationId xmlns:a16="http://schemas.microsoft.com/office/drawing/2014/main" id="{B047F0B4-1022-1DAD-52F2-DD14BCA72ECB}"/>
              </a:ext>
            </a:extLst>
          </p:cNvPr>
          <p:cNvPicPr>
            <a:picLocks noChangeAspect="1"/>
          </p:cNvPicPr>
          <p:nvPr/>
        </p:nvPicPr>
        <p:blipFill>
          <a:blip r:embed="rId8"/>
          <a:stretch>
            <a:fillRect/>
          </a:stretch>
        </p:blipFill>
        <p:spPr>
          <a:xfrm>
            <a:off x="139382" y="66326"/>
            <a:ext cx="551644" cy="556526"/>
          </a:xfrm>
          <a:prstGeom prst="rect">
            <a:avLst/>
          </a:prstGeom>
        </p:spPr>
      </p:pic>
      <p:sp>
        <p:nvSpPr>
          <p:cNvPr id="41" name="TextBox 40">
            <a:extLst>
              <a:ext uri="{FF2B5EF4-FFF2-40B4-BE49-F238E27FC236}">
                <a16:creationId xmlns:a16="http://schemas.microsoft.com/office/drawing/2014/main" id="{30D64F6F-FE15-5F84-D122-163ACDA29FBA}"/>
              </a:ext>
            </a:extLst>
          </p:cNvPr>
          <p:cNvSpPr txBox="1"/>
          <p:nvPr/>
        </p:nvSpPr>
        <p:spPr>
          <a:xfrm>
            <a:off x="2099264" y="342143"/>
            <a:ext cx="4271716" cy="369332"/>
          </a:xfrm>
          <a:prstGeom prst="rect">
            <a:avLst/>
          </a:prstGeom>
          <a:noFill/>
        </p:spPr>
        <p:txBody>
          <a:bodyPr wrap="square" rtlCol="0">
            <a:spAutoFit/>
          </a:bodyPr>
          <a:lstStyle/>
          <a:p>
            <a:r>
              <a:rPr lang="en-US" b="1" dirty="0">
                <a:latin typeface="Avenir Black" panose="02000503020000020003" pitchFamily="2" charset="0"/>
              </a:rPr>
              <a:t>Data Sources</a:t>
            </a:r>
          </a:p>
        </p:txBody>
      </p:sp>
      <p:graphicFrame>
        <p:nvGraphicFramePr>
          <p:cNvPr id="2" name="Table 1">
            <a:extLst>
              <a:ext uri="{FF2B5EF4-FFF2-40B4-BE49-F238E27FC236}">
                <a16:creationId xmlns:a16="http://schemas.microsoft.com/office/drawing/2014/main" id="{BE9CE8D6-DD34-6A11-948E-D619F48578E2}"/>
              </a:ext>
            </a:extLst>
          </p:cNvPr>
          <p:cNvGraphicFramePr>
            <a:graphicFrameLocks noGrp="1"/>
          </p:cNvGraphicFramePr>
          <p:nvPr/>
        </p:nvGraphicFramePr>
        <p:xfrm>
          <a:off x="412311" y="973683"/>
          <a:ext cx="1068705" cy="4185920"/>
        </p:xfrm>
        <a:graphic>
          <a:graphicData uri="http://schemas.openxmlformats.org/drawingml/2006/table">
            <a:tbl>
              <a:tblPr firstRow="1" bandRow="1">
                <a:tableStyleId>{5C22544A-7EE6-4342-B048-85BDC9FD1C3A}</a:tableStyleId>
              </a:tblPr>
              <a:tblGrid>
                <a:gridCol w="1068705">
                  <a:extLst>
                    <a:ext uri="{9D8B030D-6E8A-4147-A177-3AD203B41FA5}">
                      <a16:colId xmlns:a16="http://schemas.microsoft.com/office/drawing/2014/main" val="4254996464"/>
                    </a:ext>
                  </a:extLst>
                </a:gridCol>
              </a:tblGrid>
              <a:tr h="370840">
                <a:tc>
                  <a:txBody>
                    <a:bodyPr/>
                    <a:lstStyle/>
                    <a:p>
                      <a:r>
                        <a:rPr lang="en-US" sz="1050" b="1" dirty="0">
                          <a:solidFill>
                            <a:schemeClr val="bg1"/>
                          </a:solidFill>
                          <a:latin typeface="Avenir Book" panose="02000503020000020003" pitchFamily="2" charset="0"/>
                        </a:rPr>
                        <a:t>ACCOUNT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1057419"/>
                  </a:ext>
                </a:extLst>
              </a:tr>
              <a:tr h="370840">
                <a:tc>
                  <a:txBody>
                    <a:bodyPr/>
                    <a:lstStyle/>
                    <a:p>
                      <a:r>
                        <a:rPr lang="en-US" sz="1050" b="1" dirty="0">
                          <a:solidFill>
                            <a:schemeClr val="bg1"/>
                          </a:solidFill>
                          <a:latin typeface="Avenir Book" panose="02000503020000020003" pitchFamily="2" charset="0"/>
                        </a:rPr>
                        <a:t>PORTAL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6894332"/>
                  </a:ext>
                </a:extLst>
              </a:tr>
              <a:tr h="370840">
                <a:tc>
                  <a:txBody>
                    <a:bodyPr/>
                    <a:lstStyle/>
                    <a:p>
                      <a:r>
                        <a:rPr lang="en-US" sz="1050" b="1" dirty="0">
                          <a:solidFill>
                            <a:schemeClr val="bg1"/>
                          </a:solidFill>
                          <a:latin typeface="Avenir Book" panose="02000503020000020003" pitchFamily="2" charset="0"/>
                        </a:rPr>
                        <a:t>TOOLBOX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8666177"/>
                  </a:ext>
                </a:extLst>
              </a:tr>
              <a:tr h="370840">
                <a:tc>
                  <a:txBody>
                    <a:bodyPr/>
                    <a:lstStyle/>
                    <a:p>
                      <a:r>
                        <a:rPr lang="en-US" sz="1050" b="1" dirty="0">
                          <a:solidFill>
                            <a:schemeClr val="accent1">
                              <a:lumMod val="20000"/>
                              <a:lumOff val="80000"/>
                            </a:schemeClr>
                          </a:solidFill>
                          <a:latin typeface="Avenir Book" panose="02000503020000020003" pitchFamily="2" charset="0"/>
                        </a:rPr>
                        <a:t>DATA</a:t>
                      </a:r>
                    </a:p>
                    <a:p>
                      <a:pPr marL="171450" indent="-171450">
                        <a:buFontTx/>
                        <a:buChar char="-"/>
                      </a:pPr>
                      <a:r>
                        <a:rPr lang="en-US" sz="1050" b="1" dirty="0">
                          <a:solidFill>
                            <a:schemeClr val="accent1">
                              <a:lumMod val="20000"/>
                              <a:lumOff val="80000"/>
                            </a:schemeClr>
                          </a:solidFill>
                          <a:latin typeface="Avenir Book" panose="02000503020000020003" pitchFamily="2" charset="0"/>
                        </a:rPr>
                        <a:t>Physical</a:t>
                      </a:r>
                    </a:p>
                    <a:p>
                      <a:pPr marL="171450" indent="-171450">
                        <a:buFontTx/>
                        <a:buChar char="-"/>
                      </a:pPr>
                      <a:r>
                        <a:rPr lang="en-US" sz="1050" b="1" u="sng" dirty="0">
                          <a:solidFill>
                            <a:schemeClr val="accent1">
                              <a:lumMod val="20000"/>
                              <a:lumOff val="80000"/>
                            </a:schemeClr>
                          </a:solidFill>
                          <a:latin typeface="Avenir Book" panose="02000503020000020003" pitchFamily="2" charset="0"/>
                        </a:rPr>
                        <a:t>Chemical</a:t>
                      </a:r>
                    </a:p>
                    <a:p>
                      <a:pPr marL="171450" indent="-171450">
                        <a:buFontTx/>
                        <a:buChar char="-"/>
                      </a:pPr>
                      <a:r>
                        <a:rPr lang="en-US" sz="1050" b="1" dirty="0">
                          <a:solidFill>
                            <a:schemeClr val="accent1">
                              <a:lumMod val="20000"/>
                              <a:lumOff val="80000"/>
                            </a:schemeClr>
                          </a:solidFill>
                          <a:latin typeface="Avenir Book" panose="02000503020000020003" pitchFamily="2" charset="0"/>
                        </a:rPr>
                        <a:t>Biological</a:t>
                      </a:r>
                    </a:p>
                    <a:p>
                      <a:pPr marL="171450" indent="-171450">
                        <a:buFontTx/>
                        <a:buChar char="-"/>
                      </a:pPr>
                      <a:r>
                        <a:rPr lang="en-US" sz="1050" b="1" dirty="0">
                          <a:solidFill>
                            <a:schemeClr val="accent1">
                              <a:lumMod val="20000"/>
                              <a:lumOff val="80000"/>
                            </a:schemeClr>
                          </a:solidFill>
                          <a:latin typeface="Avenir Book" panose="02000503020000020003" pitchFamily="2" charset="0"/>
                        </a:rPr>
                        <a:t>Hydrologic</a:t>
                      </a:r>
                    </a:p>
                    <a:p>
                      <a:pPr marL="171450" indent="-171450">
                        <a:buFontTx/>
                        <a:buChar char="-"/>
                      </a:pPr>
                      <a:r>
                        <a:rPr lang="en-US" sz="1050" b="1" dirty="0">
                          <a:solidFill>
                            <a:schemeClr val="accent1">
                              <a:lumMod val="20000"/>
                              <a:lumOff val="80000"/>
                            </a:schemeClr>
                          </a:solidFill>
                          <a:latin typeface="Avenir Book" panose="02000503020000020003" pitchFamily="2" charset="0"/>
                        </a:rPr>
                        <a:t>Watershed</a:t>
                      </a:r>
                    </a:p>
                    <a:p>
                      <a:pPr marL="171450" indent="-171450">
                        <a:buFontTx/>
                        <a:buChar char="-"/>
                      </a:pPr>
                      <a:r>
                        <a:rPr lang="en-US" sz="1050" b="1" dirty="0">
                          <a:solidFill>
                            <a:schemeClr val="accent1">
                              <a:lumMod val="20000"/>
                              <a:lumOff val="80000"/>
                            </a:schemeClr>
                          </a:solidFill>
                          <a:latin typeface="Avenir Book" panose="02000503020000020003" pitchFamily="2" charset="0"/>
                        </a:rPr>
                        <a:t>Weather</a:t>
                      </a:r>
                    </a:p>
                    <a:p>
                      <a:pPr marL="171450" indent="-171450">
                        <a:buFontTx/>
                        <a:buChar char="-"/>
                      </a:pPr>
                      <a:r>
                        <a:rPr lang="en-US" sz="1050" b="1" dirty="0">
                          <a:solidFill>
                            <a:schemeClr val="accent1">
                              <a:lumMod val="20000"/>
                              <a:lumOff val="80000"/>
                            </a:schemeClr>
                          </a:solidFill>
                          <a:latin typeface="Avenir Book" panose="02000503020000020003" pitchFamily="2" charset="0"/>
                        </a:rPr>
                        <a:t>Access</a:t>
                      </a:r>
                    </a:p>
                    <a:p>
                      <a:pPr marL="171450" indent="-171450">
                        <a:buFontTx/>
                        <a:buChar char="-"/>
                      </a:pPr>
                      <a:r>
                        <a:rPr lang="en-US" sz="1050" b="1" dirty="0">
                          <a:solidFill>
                            <a:schemeClr val="accent1">
                              <a:lumMod val="20000"/>
                              <a:lumOff val="80000"/>
                            </a:schemeClr>
                          </a:solidFill>
                          <a:latin typeface="Avenir Book" panose="02000503020000020003" pitchFamily="2" charset="0"/>
                        </a:rPr>
                        <a:t>Lab Results</a:t>
                      </a:r>
                    </a:p>
                    <a:p>
                      <a:pPr marL="171450" indent="-171450">
                        <a:buFontTx/>
                        <a:buChar char="-"/>
                      </a:pPr>
                      <a:r>
                        <a:rPr lang="en-US" sz="1050" b="1" dirty="0">
                          <a:solidFill>
                            <a:schemeClr val="accent1">
                              <a:lumMod val="20000"/>
                              <a:lumOff val="80000"/>
                            </a:schemeClr>
                          </a:solidFill>
                          <a:latin typeface="Avenir Book" panose="02000503020000020003" pitchFamily="2" charset="0"/>
                        </a:rPr>
                        <a:t>Satellite</a:t>
                      </a:r>
                    </a:p>
                    <a:p>
                      <a:pPr marL="171450" indent="-171450">
                        <a:buFontTx/>
                        <a:buChar char="-"/>
                      </a:pPr>
                      <a:r>
                        <a:rPr lang="en-US" sz="1050" b="1" dirty="0">
                          <a:solidFill>
                            <a:schemeClr val="accent1">
                              <a:lumMod val="20000"/>
                              <a:lumOff val="80000"/>
                            </a:schemeClr>
                          </a:solidFill>
                          <a:latin typeface="Avenir Book" panose="02000503020000020003" pitchFamily="2" charset="0"/>
                        </a:rPr>
                        <a:t>Drone</a:t>
                      </a:r>
                    </a:p>
                    <a:p>
                      <a:pPr marL="171450" indent="-171450">
                        <a:buFontTx/>
                        <a:buChar char="-"/>
                      </a:pPr>
                      <a:r>
                        <a:rPr lang="en-US" sz="1050" b="1" dirty="0">
                          <a:solidFill>
                            <a:schemeClr val="accent1">
                              <a:lumMod val="20000"/>
                              <a:lumOff val="80000"/>
                            </a:schemeClr>
                          </a:solidFill>
                          <a:latin typeface="Avenir Book" panose="02000503020000020003" pitchFamily="2" charset="0"/>
                        </a:rPr>
                        <a:t>Field</a:t>
                      </a:r>
                    </a:p>
                    <a:p>
                      <a:pPr marL="171450" indent="-171450">
                        <a:buFontTx/>
                        <a:buChar char="-"/>
                      </a:pPr>
                      <a:r>
                        <a:rPr lang="en-US" sz="1050" b="1" dirty="0">
                          <a:solidFill>
                            <a:schemeClr val="accent1">
                              <a:lumMod val="20000"/>
                              <a:lumOff val="80000"/>
                            </a:schemeClr>
                          </a:solidFill>
                          <a:latin typeface="Avenir Book" panose="02000503020000020003" pitchFamily="2" charset="0"/>
                        </a:rPr>
                        <a:t>In-situ</a:t>
                      </a:r>
                    </a:p>
                    <a:p>
                      <a:pPr marL="171450" indent="-171450">
                        <a:buFontTx/>
                        <a:buChar char="-"/>
                      </a:pPr>
                      <a:r>
                        <a:rPr lang="en-US" sz="1050" b="1" dirty="0">
                          <a:solidFill>
                            <a:schemeClr val="accent1">
                              <a:lumMod val="20000"/>
                              <a:lumOff val="80000"/>
                            </a:schemeClr>
                          </a:solidFill>
                          <a:latin typeface="Avenir Book" panose="02000503020000020003" pitchFamily="2" charset="0"/>
                        </a:rPr>
                        <a:t>Survey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3532269"/>
                  </a:ext>
                </a:extLst>
              </a:tr>
              <a:tr h="370840">
                <a:tc>
                  <a:txBody>
                    <a:bodyPr/>
                    <a:lstStyle/>
                    <a:p>
                      <a:r>
                        <a:rPr lang="en-US" sz="1050" b="1" dirty="0">
                          <a:solidFill>
                            <a:schemeClr val="bg1"/>
                          </a:solidFill>
                          <a:latin typeface="Avenir Book" panose="02000503020000020003" pitchFamily="2" charset="0"/>
                        </a:rPr>
                        <a:t>ANALYTICS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0537920"/>
                  </a:ext>
                </a:extLst>
              </a:tr>
              <a:tr h="370840">
                <a:tc>
                  <a:txBody>
                    <a:bodyPr/>
                    <a:lstStyle/>
                    <a:p>
                      <a:r>
                        <a:rPr lang="en-US" sz="1050" b="1" dirty="0">
                          <a:solidFill>
                            <a:schemeClr val="bg1"/>
                          </a:solidFill>
                          <a:latin typeface="Avenir Book" panose="02000503020000020003" pitchFamily="2" charset="0"/>
                        </a:rPr>
                        <a:t>COMMUNITY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7610223"/>
                  </a:ext>
                </a:extLst>
              </a:tr>
            </a:tbl>
          </a:graphicData>
        </a:graphic>
      </p:graphicFrame>
      <p:sp>
        <p:nvSpPr>
          <p:cNvPr id="3" name="TextBox 2">
            <a:extLst>
              <a:ext uri="{FF2B5EF4-FFF2-40B4-BE49-F238E27FC236}">
                <a16:creationId xmlns:a16="http://schemas.microsoft.com/office/drawing/2014/main" id="{EF290710-6ED7-8B29-6591-1972E3AAAD36}"/>
              </a:ext>
            </a:extLst>
          </p:cNvPr>
          <p:cNvSpPr txBox="1"/>
          <p:nvPr/>
        </p:nvSpPr>
        <p:spPr>
          <a:xfrm>
            <a:off x="3481693" y="1042514"/>
            <a:ext cx="6270172" cy="430887"/>
          </a:xfrm>
          <a:prstGeom prst="rect">
            <a:avLst/>
          </a:prstGeom>
          <a:noFill/>
        </p:spPr>
        <p:txBody>
          <a:bodyPr wrap="square" rtlCol="0">
            <a:spAutoFit/>
          </a:bodyPr>
          <a:lstStyle/>
          <a:p>
            <a:pPr>
              <a:defRPr/>
            </a:pPr>
            <a:r>
              <a:rPr lang="en-US" sz="1100" b="1" dirty="0">
                <a:latin typeface="Avenir Book" panose="02000503020000020003" pitchFamily="2" charset="0"/>
              </a:rPr>
              <a:t>Drone Insights</a:t>
            </a:r>
            <a:r>
              <a:rPr lang="en-US" sz="1100" b="0" dirty="0">
                <a:latin typeface="Avenir Book" panose="02000503020000020003" pitchFamily="2" charset="0"/>
              </a:rPr>
              <a:t>:  A central repository of drone imagery conduced on your lake. </a:t>
            </a:r>
          </a:p>
          <a:p>
            <a:pPr marL="0" marR="0" lvl="0" indent="0" defTabSz="914400" rtl="0" eaLnBrk="1" fontAlgn="auto" latinLnBrk="0" hangingPunct="1">
              <a:lnSpc>
                <a:spcPct val="100000"/>
              </a:lnSpc>
              <a:spcBef>
                <a:spcPts val="0"/>
              </a:spcBef>
              <a:spcAft>
                <a:spcPts val="0"/>
              </a:spcAft>
              <a:buClrTx/>
              <a:buSzTx/>
              <a:buFontTx/>
              <a:buNone/>
              <a:tabLst/>
              <a:defRPr/>
            </a:pPr>
            <a:endParaRPr lang="en-US" sz="1100" b="0" dirty="0">
              <a:latin typeface="Avenir Book" panose="02000503020000020003" pitchFamily="2" charset="0"/>
            </a:endParaRPr>
          </a:p>
        </p:txBody>
      </p:sp>
      <p:pic>
        <p:nvPicPr>
          <p:cNvPr id="3078" name="Picture 6" descr="Download Report Icons - Free SVG &amp; PNG Download Report Images - Noun Project">
            <a:extLst>
              <a:ext uri="{FF2B5EF4-FFF2-40B4-BE49-F238E27FC236}">
                <a16:creationId xmlns:a16="http://schemas.microsoft.com/office/drawing/2014/main" id="{3F1DA010-A72B-E641-6F95-A8E4C28C60F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59782" y="5743951"/>
            <a:ext cx="602527" cy="60252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Download Report Icons - Free SVG &amp; PNG Download Report Images - Noun Project">
            <a:extLst>
              <a:ext uri="{FF2B5EF4-FFF2-40B4-BE49-F238E27FC236}">
                <a16:creationId xmlns:a16="http://schemas.microsoft.com/office/drawing/2014/main" id="{F5F8ACCD-292D-2590-5453-32CA7A57C05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28048" y="5743951"/>
            <a:ext cx="602527" cy="6025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Drone Icon Imagens – Procure 96,305 fotos, vetores e vídeos | Adobe Stock">
            <a:extLst>
              <a:ext uri="{FF2B5EF4-FFF2-40B4-BE49-F238E27FC236}">
                <a16:creationId xmlns:a16="http://schemas.microsoft.com/office/drawing/2014/main" id="{9C4A7F6E-05E9-7ADD-B339-EAFF3DE06AA3}"/>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2286612" y="942583"/>
            <a:ext cx="1093221" cy="48575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ow are bathymetric maps made? | Ausable Freshwater Center">
            <a:extLst>
              <a:ext uri="{FF2B5EF4-FFF2-40B4-BE49-F238E27FC236}">
                <a16:creationId xmlns:a16="http://schemas.microsoft.com/office/drawing/2014/main" id="{43FDEC68-01E9-FB6C-BDE1-929C7244BCD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54295" y="1749009"/>
            <a:ext cx="6597570" cy="3623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1480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8646C-8097-D510-3057-6FF2D7633DEB}"/>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06D4FC4C-9349-0354-E029-36D52197D389}"/>
              </a:ext>
            </a:extLst>
          </p:cNvPr>
          <p:cNvSpPr/>
          <p:nvPr/>
        </p:nvSpPr>
        <p:spPr>
          <a:xfrm>
            <a:off x="0" y="956864"/>
            <a:ext cx="1594043" cy="59011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2" descr="Account - Free interface icons">
            <a:extLst>
              <a:ext uri="{FF2B5EF4-FFF2-40B4-BE49-F238E27FC236}">
                <a16:creationId xmlns:a16="http://schemas.microsoft.com/office/drawing/2014/main" id="{6C02014D-C97F-DC1E-7D8E-CE6078A8A74B}"/>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4639" y="6481573"/>
            <a:ext cx="276979" cy="2769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Table 11">
            <a:extLst>
              <a:ext uri="{FF2B5EF4-FFF2-40B4-BE49-F238E27FC236}">
                <a16:creationId xmlns:a16="http://schemas.microsoft.com/office/drawing/2014/main" id="{E1A6DA68-C650-34CD-032C-9DEC41567CA9}"/>
              </a:ext>
            </a:extLst>
          </p:cNvPr>
          <p:cNvGraphicFramePr>
            <a:graphicFrameLocks noGrp="1"/>
          </p:cNvGraphicFramePr>
          <p:nvPr/>
        </p:nvGraphicFramePr>
        <p:xfrm>
          <a:off x="367037" y="5738245"/>
          <a:ext cx="1181731" cy="622300"/>
        </p:xfrm>
        <a:graphic>
          <a:graphicData uri="http://schemas.openxmlformats.org/drawingml/2006/table">
            <a:tbl>
              <a:tblPr firstRow="1" bandRow="1">
                <a:tableStyleId>{5C22544A-7EE6-4342-B048-85BDC9FD1C3A}</a:tableStyleId>
              </a:tblPr>
              <a:tblGrid>
                <a:gridCol w="1181731">
                  <a:extLst>
                    <a:ext uri="{9D8B030D-6E8A-4147-A177-3AD203B41FA5}">
                      <a16:colId xmlns:a16="http://schemas.microsoft.com/office/drawing/2014/main" val="4254996464"/>
                    </a:ext>
                  </a:extLst>
                </a:gridCol>
              </a:tblGrid>
              <a:tr h="0">
                <a:tc>
                  <a:txBody>
                    <a:bodyPr/>
                    <a:lstStyle/>
                    <a:p>
                      <a:r>
                        <a:rPr lang="en-US" sz="1050" b="1" dirty="0">
                          <a:solidFill>
                            <a:schemeClr val="bg1"/>
                          </a:solidFill>
                          <a:latin typeface="Avenir Book" panose="02000503020000020003" pitchFamily="2" charset="0"/>
                        </a:rPr>
                        <a:t>SUPPORT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1057419"/>
                  </a:ext>
                </a:extLst>
              </a:tr>
              <a:tr h="370840">
                <a:tc>
                  <a:txBody>
                    <a:bodyPr/>
                    <a:lstStyle/>
                    <a:p>
                      <a:r>
                        <a:rPr lang="en-US" sz="1050" b="1" dirty="0">
                          <a:solidFill>
                            <a:schemeClr val="bg1"/>
                          </a:solidFill>
                          <a:latin typeface="Avenir Book" panose="02000503020000020003" pitchFamily="2" charset="0"/>
                        </a:rPr>
                        <a:t>SETTINGS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6894332"/>
                  </a:ext>
                </a:extLst>
              </a:tr>
            </a:tbl>
          </a:graphicData>
        </a:graphic>
      </p:graphicFrame>
      <p:sp>
        <p:nvSpPr>
          <p:cNvPr id="13" name="TextBox 12">
            <a:extLst>
              <a:ext uri="{FF2B5EF4-FFF2-40B4-BE49-F238E27FC236}">
                <a16:creationId xmlns:a16="http://schemas.microsoft.com/office/drawing/2014/main" id="{D3B0A6BB-7602-3EE0-331E-E9B78CCF658A}"/>
              </a:ext>
            </a:extLst>
          </p:cNvPr>
          <p:cNvSpPr txBox="1"/>
          <p:nvPr/>
        </p:nvSpPr>
        <p:spPr>
          <a:xfrm>
            <a:off x="324304" y="6456849"/>
            <a:ext cx="934871" cy="307777"/>
          </a:xfrm>
          <a:prstGeom prst="rect">
            <a:avLst/>
          </a:prstGeom>
          <a:noFill/>
        </p:spPr>
        <p:txBody>
          <a:bodyPr wrap="none" rtlCol="0">
            <a:spAutoFit/>
          </a:bodyPr>
          <a:lstStyle/>
          <a:p>
            <a:r>
              <a:rPr lang="en-US" sz="700" dirty="0">
                <a:solidFill>
                  <a:schemeClr val="bg1"/>
                </a:solidFill>
              </a:rPr>
              <a:t>J Robinson</a:t>
            </a:r>
          </a:p>
          <a:p>
            <a:r>
              <a:rPr lang="en-US" sz="700" dirty="0">
                <a:solidFill>
                  <a:schemeClr val="bg1"/>
                </a:solidFill>
              </a:rPr>
              <a:t>jwr899@gmaillcom</a:t>
            </a:r>
          </a:p>
        </p:txBody>
      </p:sp>
      <p:pic>
        <p:nvPicPr>
          <p:cNvPr id="14" name="Picture 2" descr="Enter - Free web icons">
            <a:extLst>
              <a:ext uri="{FF2B5EF4-FFF2-40B4-BE49-F238E27FC236}">
                <a16:creationId xmlns:a16="http://schemas.microsoft.com/office/drawing/2014/main" id="{6E485DED-F1C0-959E-6707-CC00FFB2C276}"/>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282965" y="6512677"/>
            <a:ext cx="245875" cy="24587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black background with a black square&#10;&#10;AI-generated content may be incorrect.">
            <a:extLst>
              <a:ext uri="{FF2B5EF4-FFF2-40B4-BE49-F238E27FC236}">
                <a16:creationId xmlns:a16="http://schemas.microsoft.com/office/drawing/2014/main" id="{6E9720CC-466F-CF59-30D5-6C84F5F55AC7}"/>
              </a:ext>
            </a:extLst>
          </p:cNvPr>
          <p:cNvPicPr>
            <a:picLocks noChangeAspect="1"/>
          </p:cNvPicPr>
          <p:nvPr/>
        </p:nvPicPr>
        <p:blipFill>
          <a:blip r:embed="rId5">
            <a:lum bright="70000" contrast="-70000"/>
          </a:blip>
          <a:stretch>
            <a:fillRect/>
          </a:stretch>
        </p:blipFill>
        <p:spPr>
          <a:xfrm>
            <a:off x="18815" y="5694197"/>
            <a:ext cx="329408" cy="329408"/>
          </a:xfrm>
          <a:prstGeom prst="rect">
            <a:avLst/>
          </a:prstGeom>
        </p:spPr>
      </p:pic>
      <p:pic>
        <p:nvPicPr>
          <p:cNvPr id="16" name="Picture 15" descr="A black and white gear&#10;&#10;AI-generated content may be incorrect.">
            <a:extLst>
              <a:ext uri="{FF2B5EF4-FFF2-40B4-BE49-F238E27FC236}">
                <a16:creationId xmlns:a16="http://schemas.microsoft.com/office/drawing/2014/main" id="{30584AC5-A26E-56DA-2CE1-66C5859B5D5D}"/>
              </a:ext>
            </a:extLst>
          </p:cNvPr>
          <p:cNvPicPr>
            <a:picLocks noChangeAspect="1"/>
          </p:cNvPicPr>
          <p:nvPr/>
        </p:nvPicPr>
        <p:blipFill>
          <a:blip r:embed="rId6">
            <a:lum bright="70000" contrast="-70000"/>
          </a:blip>
          <a:stretch>
            <a:fillRect/>
          </a:stretch>
        </p:blipFill>
        <p:spPr>
          <a:xfrm>
            <a:off x="29440" y="6065681"/>
            <a:ext cx="294864" cy="294864"/>
          </a:xfrm>
          <a:prstGeom prst="rect">
            <a:avLst/>
          </a:prstGeom>
        </p:spPr>
      </p:pic>
      <p:pic>
        <p:nvPicPr>
          <p:cNvPr id="17" name="Picture 16" descr="A black background with a black square&#10;&#10;AI-generated content may be incorrect.">
            <a:extLst>
              <a:ext uri="{FF2B5EF4-FFF2-40B4-BE49-F238E27FC236}">
                <a16:creationId xmlns:a16="http://schemas.microsoft.com/office/drawing/2014/main" id="{32DFDE61-3D1B-5C33-0B5E-72658A2963DB}"/>
              </a:ext>
            </a:extLst>
          </p:cNvPr>
          <p:cNvPicPr>
            <a:picLocks noChangeAspect="1"/>
          </p:cNvPicPr>
          <p:nvPr/>
        </p:nvPicPr>
        <p:blipFill>
          <a:blip r:embed="rId7">
            <a:lum bright="70000" contrast="-70000"/>
          </a:blip>
          <a:stretch>
            <a:fillRect/>
          </a:stretch>
        </p:blipFill>
        <p:spPr>
          <a:xfrm>
            <a:off x="91185" y="976584"/>
            <a:ext cx="307777" cy="307777"/>
          </a:xfrm>
          <a:prstGeom prst="rect">
            <a:avLst/>
          </a:prstGeom>
        </p:spPr>
      </p:pic>
      <p:pic>
        <p:nvPicPr>
          <p:cNvPr id="23" name="Picture 22" descr="A blue and black logo&#10;&#10;AI-generated content may be incorrect.">
            <a:extLst>
              <a:ext uri="{FF2B5EF4-FFF2-40B4-BE49-F238E27FC236}">
                <a16:creationId xmlns:a16="http://schemas.microsoft.com/office/drawing/2014/main" id="{EB5237EA-FB70-D00A-88A7-AECC4E060617}"/>
              </a:ext>
            </a:extLst>
          </p:cNvPr>
          <p:cNvPicPr>
            <a:picLocks noChangeAspect="1"/>
          </p:cNvPicPr>
          <p:nvPr/>
        </p:nvPicPr>
        <p:blipFill>
          <a:blip r:embed="rId8"/>
          <a:stretch>
            <a:fillRect/>
          </a:stretch>
        </p:blipFill>
        <p:spPr>
          <a:xfrm>
            <a:off x="139382" y="66326"/>
            <a:ext cx="551644" cy="556526"/>
          </a:xfrm>
          <a:prstGeom prst="rect">
            <a:avLst/>
          </a:prstGeom>
        </p:spPr>
      </p:pic>
      <p:sp>
        <p:nvSpPr>
          <p:cNvPr id="41" name="TextBox 40">
            <a:extLst>
              <a:ext uri="{FF2B5EF4-FFF2-40B4-BE49-F238E27FC236}">
                <a16:creationId xmlns:a16="http://schemas.microsoft.com/office/drawing/2014/main" id="{0420E95C-1A2F-6760-655C-49AD6CD3508A}"/>
              </a:ext>
            </a:extLst>
          </p:cNvPr>
          <p:cNvSpPr txBox="1"/>
          <p:nvPr/>
        </p:nvSpPr>
        <p:spPr>
          <a:xfrm>
            <a:off x="2099264" y="342143"/>
            <a:ext cx="4271716" cy="369332"/>
          </a:xfrm>
          <a:prstGeom prst="rect">
            <a:avLst/>
          </a:prstGeom>
          <a:noFill/>
        </p:spPr>
        <p:txBody>
          <a:bodyPr wrap="square" rtlCol="0">
            <a:spAutoFit/>
          </a:bodyPr>
          <a:lstStyle/>
          <a:p>
            <a:r>
              <a:rPr lang="en-US" b="1" dirty="0">
                <a:latin typeface="Avenir Black" panose="02000503020000020003" pitchFamily="2" charset="0"/>
              </a:rPr>
              <a:t>Data Sources</a:t>
            </a:r>
          </a:p>
        </p:txBody>
      </p:sp>
      <p:graphicFrame>
        <p:nvGraphicFramePr>
          <p:cNvPr id="2" name="Table 1">
            <a:extLst>
              <a:ext uri="{FF2B5EF4-FFF2-40B4-BE49-F238E27FC236}">
                <a16:creationId xmlns:a16="http://schemas.microsoft.com/office/drawing/2014/main" id="{5DC41759-1837-09C9-6D4A-C26E3F0064BE}"/>
              </a:ext>
            </a:extLst>
          </p:cNvPr>
          <p:cNvGraphicFramePr>
            <a:graphicFrameLocks noGrp="1"/>
          </p:cNvGraphicFramePr>
          <p:nvPr/>
        </p:nvGraphicFramePr>
        <p:xfrm>
          <a:off x="412311" y="973683"/>
          <a:ext cx="1068705" cy="4185920"/>
        </p:xfrm>
        <a:graphic>
          <a:graphicData uri="http://schemas.openxmlformats.org/drawingml/2006/table">
            <a:tbl>
              <a:tblPr firstRow="1" bandRow="1">
                <a:tableStyleId>{5C22544A-7EE6-4342-B048-85BDC9FD1C3A}</a:tableStyleId>
              </a:tblPr>
              <a:tblGrid>
                <a:gridCol w="1068705">
                  <a:extLst>
                    <a:ext uri="{9D8B030D-6E8A-4147-A177-3AD203B41FA5}">
                      <a16:colId xmlns:a16="http://schemas.microsoft.com/office/drawing/2014/main" val="4254996464"/>
                    </a:ext>
                  </a:extLst>
                </a:gridCol>
              </a:tblGrid>
              <a:tr h="370840">
                <a:tc>
                  <a:txBody>
                    <a:bodyPr/>
                    <a:lstStyle/>
                    <a:p>
                      <a:r>
                        <a:rPr lang="en-US" sz="1050" b="1" dirty="0">
                          <a:solidFill>
                            <a:schemeClr val="bg1"/>
                          </a:solidFill>
                          <a:latin typeface="Avenir Book" panose="02000503020000020003" pitchFamily="2" charset="0"/>
                        </a:rPr>
                        <a:t>ACCOUNT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1057419"/>
                  </a:ext>
                </a:extLst>
              </a:tr>
              <a:tr h="370840">
                <a:tc>
                  <a:txBody>
                    <a:bodyPr/>
                    <a:lstStyle/>
                    <a:p>
                      <a:r>
                        <a:rPr lang="en-US" sz="1050" b="1" dirty="0">
                          <a:solidFill>
                            <a:schemeClr val="bg1"/>
                          </a:solidFill>
                          <a:latin typeface="Avenir Book" panose="02000503020000020003" pitchFamily="2" charset="0"/>
                        </a:rPr>
                        <a:t>PORTAL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6894332"/>
                  </a:ext>
                </a:extLst>
              </a:tr>
              <a:tr h="370840">
                <a:tc>
                  <a:txBody>
                    <a:bodyPr/>
                    <a:lstStyle/>
                    <a:p>
                      <a:r>
                        <a:rPr lang="en-US" sz="1050" b="1" dirty="0">
                          <a:solidFill>
                            <a:schemeClr val="bg1"/>
                          </a:solidFill>
                          <a:latin typeface="Avenir Book" panose="02000503020000020003" pitchFamily="2" charset="0"/>
                        </a:rPr>
                        <a:t>TOOLBOX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8666177"/>
                  </a:ext>
                </a:extLst>
              </a:tr>
              <a:tr h="370840">
                <a:tc>
                  <a:txBody>
                    <a:bodyPr/>
                    <a:lstStyle/>
                    <a:p>
                      <a:r>
                        <a:rPr lang="en-US" sz="1050" b="1" dirty="0">
                          <a:solidFill>
                            <a:schemeClr val="accent1">
                              <a:lumMod val="20000"/>
                              <a:lumOff val="80000"/>
                            </a:schemeClr>
                          </a:solidFill>
                          <a:latin typeface="Avenir Book" panose="02000503020000020003" pitchFamily="2" charset="0"/>
                        </a:rPr>
                        <a:t>DATA</a:t>
                      </a:r>
                    </a:p>
                    <a:p>
                      <a:pPr marL="171450" indent="-171450">
                        <a:buFontTx/>
                        <a:buChar char="-"/>
                      </a:pPr>
                      <a:r>
                        <a:rPr lang="en-US" sz="1050" b="1" dirty="0">
                          <a:solidFill>
                            <a:schemeClr val="accent1">
                              <a:lumMod val="20000"/>
                              <a:lumOff val="80000"/>
                            </a:schemeClr>
                          </a:solidFill>
                          <a:latin typeface="Avenir Book" panose="02000503020000020003" pitchFamily="2" charset="0"/>
                        </a:rPr>
                        <a:t>Physical</a:t>
                      </a:r>
                    </a:p>
                    <a:p>
                      <a:pPr marL="171450" indent="-171450">
                        <a:buFontTx/>
                        <a:buChar char="-"/>
                      </a:pPr>
                      <a:r>
                        <a:rPr lang="en-US" sz="1050" b="1" u="sng" dirty="0">
                          <a:solidFill>
                            <a:schemeClr val="accent1">
                              <a:lumMod val="20000"/>
                              <a:lumOff val="80000"/>
                            </a:schemeClr>
                          </a:solidFill>
                          <a:latin typeface="Avenir Book" panose="02000503020000020003" pitchFamily="2" charset="0"/>
                        </a:rPr>
                        <a:t>Chemical</a:t>
                      </a:r>
                    </a:p>
                    <a:p>
                      <a:pPr marL="171450" indent="-171450">
                        <a:buFontTx/>
                        <a:buChar char="-"/>
                      </a:pPr>
                      <a:r>
                        <a:rPr lang="en-US" sz="1050" b="1" dirty="0">
                          <a:solidFill>
                            <a:schemeClr val="accent1">
                              <a:lumMod val="20000"/>
                              <a:lumOff val="80000"/>
                            </a:schemeClr>
                          </a:solidFill>
                          <a:latin typeface="Avenir Book" panose="02000503020000020003" pitchFamily="2" charset="0"/>
                        </a:rPr>
                        <a:t>Biological</a:t>
                      </a:r>
                    </a:p>
                    <a:p>
                      <a:pPr marL="171450" indent="-171450">
                        <a:buFontTx/>
                        <a:buChar char="-"/>
                      </a:pPr>
                      <a:r>
                        <a:rPr lang="en-US" sz="1050" b="1" dirty="0">
                          <a:solidFill>
                            <a:schemeClr val="accent1">
                              <a:lumMod val="20000"/>
                              <a:lumOff val="80000"/>
                            </a:schemeClr>
                          </a:solidFill>
                          <a:latin typeface="Avenir Book" panose="02000503020000020003" pitchFamily="2" charset="0"/>
                        </a:rPr>
                        <a:t>Hydrologic</a:t>
                      </a:r>
                    </a:p>
                    <a:p>
                      <a:pPr marL="171450" indent="-171450">
                        <a:buFontTx/>
                        <a:buChar char="-"/>
                      </a:pPr>
                      <a:r>
                        <a:rPr lang="en-US" sz="1050" b="1" dirty="0">
                          <a:solidFill>
                            <a:schemeClr val="accent1">
                              <a:lumMod val="20000"/>
                              <a:lumOff val="80000"/>
                            </a:schemeClr>
                          </a:solidFill>
                          <a:latin typeface="Avenir Book" panose="02000503020000020003" pitchFamily="2" charset="0"/>
                        </a:rPr>
                        <a:t>Watershed</a:t>
                      </a:r>
                    </a:p>
                    <a:p>
                      <a:pPr marL="171450" indent="-171450">
                        <a:buFontTx/>
                        <a:buChar char="-"/>
                      </a:pPr>
                      <a:r>
                        <a:rPr lang="en-US" sz="1050" b="1" dirty="0">
                          <a:solidFill>
                            <a:schemeClr val="accent1">
                              <a:lumMod val="20000"/>
                              <a:lumOff val="80000"/>
                            </a:schemeClr>
                          </a:solidFill>
                          <a:latin typeface="Avenir Book" panose="02000503020000020003" pitchFamily="2" charset="0"/>
                        </a:rPr>
                        <a:t>Weather</a:t>
                      </a:r>
                    </a:p>
                    <a:p>
                      <a:pPr marL="171450" indent="-171450">
                        <a:buFontTx/>
                        <a:buChar char="-"/>
                      </a:pPr>
                      <a:r>
                        <a:rPr lang="en-US" sz="1050" b="1" dirty="0">
                          <a:solidFill>
                            <a:schemeClr val="accent1">
                              <a:lumMod val="20000"/>
                              <a:lumOff val="80000"/>
                            </a:schemeClr>
                          </a:solidFill>
                          <a:latin typeface="Avenir Book" panose="02000503020000020003" pitchFamily="2" charset="0"/>
                        </a:rPr>
                        <a:t>Access</a:t>
                      </a:r>
                    </a:p>
                    <a:p>
                      <a:pPr marL="171450" indent="-171450">
                        <a:buFontTx/>
                        <a:buChar char="-"/>
                      </a:pPr>
                      <a:r>
                        <a:rPr lang="en-US" sz="1050" b="1" dirty="0">
                          <a:solidFill>
                            <a:schemeClr val="accent1">
                              <a:lumMod val="20000"/>
                              <a:lumOff val="80000"/>
                            </a:schemeClr>
                          </a:solidFill>
                          <a:latin typeface="Avenir Book" panose="02000503020000020003" pitchFamily="2" charset="0"/>
                        </a:rPr>
                        <a:t>Lab Results</a:t>
                      </a:r>
                    </a:p>
                    <a:p>
                      <a:pPr marL="171450" indent="-171450">
                        <a:buFontTx/>
                        <a:buChar char="-"/>
                      </a:pPr>
                      <a:r>
                        <a:rPr lang="en-US" sz="1050" b="1" dirty="0">
                          <a:solidFill>
                            <a:schemeClr val="accent1">
                              <a:lumMod val="20000"/>
                              <a:lumOff val="80000"/>
                            </a:schemeClr>
                          </a:solidFill>
                          <a:latin typeface="Avenir Book" panose="02000503020000020003" pitchFamily="2" charset="0"/>
                        </a:rPr>
                        <a:t>Satellite</a:t>
                      </a:r>
                    </a:p>
                    <a:p>
                      <a:pPr marL="171450" indent="-171450">
                        <a:buFontTx/>
                        <a:buChar char="-"/>
                      </a:pPr>
                      <a:r>
                        <a:rPr lang="en-US" sz="1050" b="1" dirty="0">
                          <a:solidFill>
                            <a:schemeClr val="accent1">
                              <a:lumMod val="20000"/>
                              <a:lumOff val="80000"/>
                            </a:schemeClr>
                          </a:solidFill>
                          <a:latin typeface="Avenir Book" panose="02000503020000020003" pitchFamily="2" charset="0"/>
                        </a:rPr>
                        <a:t>Drone</a:t>
                      </a:r>
                    </a:p>
                    <a:p>
                      <a:pPr marL="171450" indent="-171450">
                        <a:buFontTx/>
                        <a:buChar char="-"/>
                      </a:pPr>
                      <a:r>
                        <a:rPr lang="en-US" sz="1050" b="1" dirty="0">
                          <a:solidFill>
                            <a:schemeClr val="accent1">
                              <a:lumMod val="20000"/>
                              <a:lumOff val="80000"/>
                            </a:schemeClr>
                          </a:solidFill>
                          <a:latin typeface="Avenir Book" panose="02000503020000020003" pitchFamily="2" charset="0"/>
                        </a:rPr>
                        <a:t>Field</a:t>
                      </a:r>
                    </a:p>
                    <a:p>
                      <a:pPr marL="171450" indent="-171450">
                        <a:buFontTx/>
                        <a:buChar char="-"/>
                      </a:pPr>
                      <a:r>
                        <a:rPr lang="en-US" sz="1050" b="1" dirty="0">
                          <a:solidFill>
                            <a:schemeClr val="accent1">
                              <a:lumMod val="20000"/>
                              <a:lumOff val="80000"/>
                            </a:schemeClr>
                          </a:solidFill>
                          <a:latin typeface="Avenir Book" panose="02000503020000020003" pitchFamily="2" charset="0"/>
                        </a:rPr>
                        <a:t>In-situ</a:t>
                      </a:r>
                    </a:p>
                    <a:p>
                      <a:pPr marL="171450" indent="-171450">
                        <a:buFontTx/>
                        <a:buChar char="-"/>
                      </a:pPr>
                      <a:r>
                        <a:rPr lang="en-US" sz="1050" b="1" dirty="0">
                          <a:solidFill>
                            <a:schemeClr val="accent1">
                              <a:lumMod val="20000"/>
                              <a:lumOff val="80000"/>
                            </a:schemeClr>
                          </a:solidFill>
                          <a:latin typeface="Avenir Book" panose="02000503020000020003" pitchFamily="2" charset="0"/>
                        </a:rPr>
                        <a:t>Survey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3532269"/>
                  </a:ext>
                </a:extLst>
              </a:tr>
              <a:tr h="370840">
                <a:tc>
                  <a:txBody>
                    <a:bodyPr/>
                    <a:lstStyle/>
                    <a:p>
                      <a:r>
                        <a:rPr lang="en-US" sz="1050" b="1" dirty="0">
                          <a:solidFill>
                            <a:schemeClr val="bg1"/>
                          </a:solidFill>
                          <a:latin typeface="Avenir Book" panose="02000503020000020003" pitchFamily="2" charset="0"/>
                        </a:rPr>
                        <a:t>ANALYTICS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0537920"/>
                  </a:ext>
                </a:extLst>
              </a:tr>
              <a:tr h="370840">
                <a:tc>
                  <a:txBody>
                    <a:bodyPr/>
                    <a:lstStyle/>
                    <a:p>
                      <a:r>
                        <a:rPr lang="en-US" sz="1050" b="1" dirty="0">
                          <a:solidFill>
                            <a:schemeClr val="bg1"/>
                          </a:solidFill>
                          <a:latin typeface="Avenir Book" panose="02000503020000020003" pitchFamily="2" charset="0"/>
                        </a:rPr>
                        <a:t>COMMUNITY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7610223"/>
                  </a:ext>
                </a:extLst>
              </a:tr>
            </a:tbl>
          </a:graphicData>
        </a:graphic>
      </p:graphicFrame>
      <p:sp>
        <p:nvSpPr>
          <p:cNvPr id="3" name="TextBox 2">
            <a:extLst>
              <a:ext uri="{FF2B5EF4-FFF2-40B4-BE49-F238E27FC236}">
                <a16:creationId xmlns:a16="http://schemas.microsoft.com/office/drawing/2014/main" id="{0500E1E9-3ACD-7D50-F95B-41F34213B7F3}"/>
              </a:ext>
            </a:extLst>
          </p:cNvPr>
          <p:cNvSpPr txBox="1"/>
          <p:nvPr/>
        </p:nvSpPr>
        <p:spPr>
          <a:xfrm>
            <a:off x="3481693" y="1042514"/>
            <a:ext cx="6270172" cy="430887"/>
          </a:xfrm>
          <a:prstGeom prst="rect">
            <a:avLst/>
          </a:prstGeom>
          <a:noFill/>
        </p:spPr>
        <p:txBody>
          <a:bodyPr wrap="square" rtlCol="0">
            <a:spAutoFit/>
          </a:bodyPr>
          <a:lstStyle/>
          <a:p>
            <a:pPr>
              <a:defRPr/>
            </a:pPr>
            <a:r>
              <a:rPr lang="en-US" sz="1100" b="1" dirty="0">
                <a:latin typeface="Avenir Book" panose="02000503020000020003" pitchFamily="2" charset="0"/>
              </a:rPr>
              <a:t>In-</a:t>
            </a:r>
            <a:r>
              <a:rPr lang="en-US" sz="1100" b="1" dirty="0" err="1">
                <a:latin typeface="Avenir Book" panose="02000503020000020003" pitchFamily="2" charset="0"/>
              </a:rPr>
              <a:t>sity</a:t>
            </a:r>
            <a:r>
              <a:rPr lang="en-US" sz="1100" b="1" dirty="0">
                <a:latin typeface="Avenir Book" panose="02000503020000020003" pitchFamily="2" charset="0"/>
              </a:rPr>
              <a:t> Insights</a:t>
            </a:r>
            <a:r>
              <a:rPr lang="en-US" sz="1100" b="0" dirty="0">
                <a:latin typeface="Avenir Book" panose="02000503020000020003" pitchFamily="2" charset="0"/>
              </a:rPr>
              <a:t>:  A central repository of in-situ monitoring conduced on your lake. </a:t>
            </a:r>
          </a:p>
          <a:p>
            <a:pPr marL="0" marR="0" lvl="0" indent="0" defTabSz="914400" rtl="0" eaLnBrk="1" fontAlgn="auto" latinLnBrk="0" hangingPunct="1">
              <a:lnSpc>
                <a:spcPct val="100000"/>
              </a:lnSpc>
              <a:spcBef>
                <a:spcPts val="0"/>
              </a:spcBef>
              <a:spcAft>
                <a:spcPts val="0"/>
              </a:spcAft>
              <a:buClrTx/>
              <a:buSzTx/>
              <a:buFontTx/>
              <a:buNone/>
              <a:tabLst/>
              <a:defRPr/>
            </a:pPr>
            <a:endParaRPr lang="en-US" sz="1100" b="0" dirty="0">
              <a:latin typeface="Avenir Book" panose="02000503020000020003" pitchFamily="2" charset="0"/>
            </a:endParaRPr>
          </a:p>
        </p:txBody>
      </p:sp>
      <p:pic>
        <p:nvPicPr>
          <p:cNvPr id="3078" name="Picture 6" descr="Download Report Icons - Free SVG &amp; PNG Download Report Images - Noun Project">
            <a:extLst>
              <a:ext uri="{FF2B5EF4-FFF2-40B4-BE49-F238E27FC236}">
                <a16:creationId xmlns:a16="http://schemas.microsoft.com/office/drawing/2014/main" id="{350EA35B-35BB-282D-D3ED-DE8DE30A82B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59782" y="5743951"/>
            <a:ext cx="602527" cy="60252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Download Report Icons - Free SVG &amp; PNG Download Report Images - Noun Project">
            <a:extLst>
              <a:ext uri="{FF2B5EF4-FFF2-40B4-BE49-F238E27FC236}">
                <a16:creationId xmlns:a16="http://schemas.microsoft.com/office/drawing/2014/main" id="{EFE775EE-9614-A01B-AA2B-749F0DDEE7E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28048" y="5743951"/>
            <a:ext cx="602527" cy="6025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computer&#10;&#10;AI-generated content may be incorrect.">
            <a:extLst>
              <a:ext uri="{FF2B5EF4-FFF2-40B4-BE49-F238E27FC236}">
                <a16:creationId xmlns:a16="http://schemas.microsoft.com/office/drawing/2014/main" id="{0E69389A-DFC6-70A5-B576-61D17E68ACF0}"/>
              </a:ext>
            </a:extLst>
          </p:cNvPr>
          <p:cNvPicPr>
            <a:picLocks noChangeAspect="1"/>
          </p:cNvPicPr>
          <p:nvPr/>
        </p:nvPicPr>
        <p:blipFill>
          <a:blip r:embed="rId10"/>
          <a:stretch>
            <a:fillRect/>
          </a:stretch>
        </p:blipFill>
        <p:spPr>
          <a:xfrm>
            <a:off x="2777574" y="1928236"/>
            <a:ext cx="8129286" cy="4475213"/>
          </a:xfrm>
          <a:prstGeom prst="rect">
            <a:avLst/>
          </a:prstGeom>
        </p:spPr>
      </p:pic>
      <p:pic>
        <p:nvPicPr>
          <p:cNvPr id="4" name="Picture 10" descr="Buoy - Free miscellaneous icons">
            <a:extLst>
              <a:ext uri="{FF2B5EF4-FFF2-40B4-BE49-F238E27FC236}">
                <a16:creationId xmlns:a16="http://schemas.microsoft.com/office/drawing/2014/main" id="{C5C848DC-003C-64A5-215C-E46433C6B7B4}"/>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353860" y="711475"/>
            <a:ext cx="847429" cy="847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66210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B79B0-CDA4-7193-82A2-742B85E00A8E}"/>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247A7E2B-328E-994B-CF74-9831360FD805}"/>
              </a:ext>
            </a:extLst>
          </p:cNvPr>
          <p:cNvSpPr/>
          <p:nvPr/>
        </p:nvSpPr>
        <p:spPr>
          <a:xfrm>
            <a:off x="0" y="956864"/>
            <a:ext cx="1594043" cy="59011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2" descr="Account - Free interface icons">
            <a:extLst>
              <a:ext uri="{FF2B5EF4-FFF2-40B4-BE49-F238E27FC236}">
                <a16:creationId xmlns:a16="http://schemas.microsoft.com/office/drawing/2014/main" id="{2F63AF2D-2209-88EF-B759-0F87AA00948F}"/>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4639" y="6481573"/>
            <a:ext cx="276979" cy="2769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Table 11">
            <a:extLst>
              <a:ext uri="{FF2B5EF4-FFF2-40B4-BE49-F238E27FC236}">
                <a16:creationId xmlns:a16="http://schemas.microsoft.com/office/drawing/2014/main" id="{C1EF522A-4BE1-C7EF-D9E0-A13D78026D70}"/>
              </a:ext>
            </a:extLst>
          </p:cNvPr>
          <p:cNvGraphicFramePr>
            <a:graphicFrameLocks noGrp="1"/>
          </p:cNvGraphicFramePr>
          <p:nvPr/>
        </p:nvGraphicFramePr>
        <p:xfrm>
          <a:off x="367037" y="5738245"/>
          <a:ext cx="1181731" cy="622300"/>
        </p:xfrm>
        <a:graphic>
          <a:graphicData uri="http://schemas.openxmlformats.org/drawingml/2006/table">
            <a:tbl>
              <a:tblPr firstRow="1" bandRow="1">
                <a:tableStyleId>{5C22544A-7EE6-4342-B048-85BDC9FD1C3A}</a:tableStyleId>
              </a:tblPr>
              <a:tblGrid>
                <a:gridCol w="1181731">
                  <a:extLst>
                    <a:ext uri="{9D8B030D-6E8A-4147-A177-3AD203B41FA5}">
                      <a16:colId xmlns:a16="http://schemas.microsoft.com/office/drawing/2014/main" val="4254996464"/>
                    </a:ext>
                  </a:extLst>
                </a:gridCol>
              </a:tblGrid>
              <a:tr h="0">
                <a:tc>
                  <a:txBody>
                    <a:bodyPr/>
                    <a:lstStyle/>
                    <a:p>
                      <a:r>
                        <a:rPr lang="en-US" sz="1050" b="1" dirty="0">
                          <a:solidFill>
                            <a:schemeClr val="bg1"/>
                          </a:solidFill>
                          <a:latin typeface="Avenir Book" panose="02000503020000020003" pitchFamily="2" charset="0"/>
                        </a:rPr>
                        <a:t>SUPPORT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1057419"/>
                  </a:ext>
                </a:extLst>
              </a:tr>
              <a:tr h="370840">
                <a:tc>
                  <a:txBody>
                    <a:bodyPr/>
                    <a:lstStyle/>
                    <a:p>
                      <a:r>
                        <a:rPr lang="en-US" sz="1050" b="1" dirty="0">
                          <a:solidFill>
                            <a:schemeClr val="bg1"/>
                          </a:solidFill>
                          <a:latin typeface="Avenir Book" panose="02000503020000020003" pitchFamily="2" charset="0"/>
                        </a:rPr>
                        <a:t>SETTINGS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6894332"/>
                  </a:ext>
                </a:extLst>
              </a:tr>
            </a:tbl>
          </a:graphicData>
        </a:graphic>
      </p:graphicFrame>
      <p:sp>
        <p:nvSpPr>
          <p:cNvPr id="13" name="TextBox 12">
            <a:extLst>
              <a:ext uri="{FF2B5EF4-FFF2-40B4-BE49-F238E27FC236}">
                <a16:creationId xmlns:a16="http://schemas.microsoft.com/office/drawing/2014/main" id="{59B28A7F-FD78-8C74-E92B-86F925001EF8}"/>
              </a:ext>
            </a:extLst>
          </p:cNvPr>
          <p:cNvSpPr txBox="1"/>
          <p:nvPr/>
        </p:nvSpPr>
        <p:spPr>
          <a:xfrm>
            <a:off x="324304" y="6456849"/>
            <a:ext cx="934871" cy="307777"/>
          </a:xfrm>
          <a:prstGeom prst="rect">
            <a:avLst/>
          </a:prstGeom>
          <a:noFill/>
        </p:spPr>
        <p:txBody>
          <a:bodyPr wrap="none" rtlCol="0">
            <a:spAutoFit/>
          </a:bodyPr>
          <a:lstStyle/>
          <a:p>
            <a:r>
              <a:rPr lang="en-US" sz="700" dirty="0">
                <a:solidFill>
                  <a:schemeClr val="bg1"/>
                </a:solidFill>
              </a:rPr>
              <a:t>J Robinson</a:t>
            </a:r>
          </a:p>
          <a:p>
            <a:r>
              <a:rPr lang="en-US" sz="700" dirty="0">
                <a:solidFill>
                  <a:schemeClr val="bg1"/>
                </a:solidFill>
              </a:rPr>
              <a:t>jwr899@gmaillcom</a:t>
            </a:r>
          </a:p>
        </p:txBody>
      </p:sp>
      <p:pic>
        <p:nvPicPr>
          <p:cNvPr id="14" name="Picture 2" descr="Enter - Free web icons">
            <a:extLst>
              <a:ext uri="{FF2B5EF4-FFF2-40B4-BE49-F238E27FC236}">
                <a16:creationId xmlns:a16="http://schemas.microsoft.com/office/drawing/2014/main" id="{20912B80-457F-E7FA-E305-6482DCD69599}"/>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282965" y="6512677"/>
            <a:ext cx="245875" cy="24587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black background with a black square&#10;&#10;AI-generated content may be incorrect.">
            <a:extLst>
              <a:ext uri="{FF2B5EF4-FFF2-40B4-BE49-F238E27FC236}">
                <a16:creationId xmlns:a16="http://schemas.microsoft.com/office/drawing/2014/main" id="{9E0CC851-9824-BDA3-337A-FA2B9FEDFDB0}"/>
              </a:ext>
            </a:extLst>
          </p:cNvPr>
          <p:cNvPicPr>
            <a:picLocks noChangeAspect="1"/>
          </p:cNvPicPr>
          <p:nvPr/>
        </p:nvPicPr>
        <p:blipFill>
          <a:blip r:embed="rId5">
            <a:lum bright="70000" contrast="-70000"/>
          </a:blip>
          <a:stretch>
            <a:fillRect/>
          </a:stretch>
        </p:blipFill>
        <p:spPr>
          <a:xfrm>
            <a:off x="18815" y="5694197"/>
            <a:ext cx="329408" cy="329408"/>
          </a:xfrm>
          <a:prstGeom prst="rect">
            <a:avLst/>
          </a:prstGeom>
        </p:spPr>
      </p:pic>
      <p:pic>
        <p:nvPicPr>
          <p:cNvPr id="16" name="Picture 15" descr="A black and white gear&#10;&#10;AI-generated content may be incorrect.">
            <a:extLst>
              <a:ext uri="{FF2B5EF4-FFF2-40B4-BE49-F238E27FC236}">
                <a16:creationId xmlns:a16="http://schemas.microsoft.com/office/drawing/2014/main" id="{4F5D6A50-F482-8A58-34A3-03D278F3CB46}"/>
              </a:ext>
            </a:extLst>
          </p:cNvPr>
          <p:cNvPicPr>
            <a:picLocks noChangeAspect="1"/>
          </p:cNvPicPr>
          <p:nvPr/>
        </p:nvPicPr>
        <p:blipFill>
          <a:blip r:embed="rId6">
            <a:lum bright="70000" contrast="-70000"/>
          </a:blip>
          <a:stretch>
            <a:fillRect/>
          </a:stretch>
        </p:blipFill>
        <p:spPr>
          <a:xfrm>
            <a:off x="29440" y="6065681"/>
            <a:ext cx="294864" cy="294864"/>
          </a:xfrm>
          <a:prstGeom prst="rect">
            <a:avLst/>
          </a:prstGeom>
        </p:spPr>
      </p:pic>
      <p:pic>
        <p:nvPicPr>
          <p:cNvPr id="17" name="Picture 16" descr="A black background with a black square&#10;&#10;AI-generated content may be incorrect.">
            <a:extLst>
              <a:ext uri="{FF2B5EF4-FFF2-40B4-BE49-F238E27FC236}">
                <a16:creationId xmlns:a16="http://schemas.microsoft.com/office/drawing/2014/main" id="{B383E943-9252-AE9D-3BDE-15D463B6D215}"/>
              </a:ext>
            </a:extLst>
          </p:cNvPr>
          <p:cNvPicPr>
            <a:picLocks noChangeAspect="1"/>
          </p:cNvPicPr>
          <p:nvPr/>
        </p:nvPicPr>
        <p:blipFill>
          <a:blip r:embed="rId7">
            <a:lum bright="70000" contrast="-70000"/>
          </a:blip>
          <a:stretch>
            <a:fillRect/>
          </a:stretch>
        </p:blipFill>
        <p:spPr>
          <a:xfrm>
            <a:off x="91185" y="976584"/>
            <a:ext cx="307777" cy="307777"/>
          </a:xfrm>
          <a:prstGeom prst="rect">
            <a:avLst/>
          </a:prstGeom>
        </p:spPr>
      </p:pic>
      <p:pic>
        <p:nvPicPr>
          <p:cNvPr id="23" name="Picture 22" descr="A blue and black logo&#10;&#10;AI-generated content may be incorrect.">
            <a:extLst>
              <a:ext uri="{FF2B5EF4-FFF2-40B4-BE49-F238E27FC236}">
                <a16:creationId xmlns:a16="http://schemas.microsoft.com/office/drawing/2014/main" id="{608FB7C6-B284-17A5-891A-9560E7F4923A}"/>
              </a:ext>
            </a:extLst>
          </p:cNvPr>
          <p:cNvPicPr>
            <a:picLocks noChangeAspect="1"/>
          </p:cNvPicPr>
          <p:nvPr/>
        </p:nvPicPr>
        <p:blipFill>
          <a:blip r:embed="rId8"/>
          <a:stretch>
            <a:fillRect/>
          </a:stretch>
        </p:blipFill>
        <p:spPr>
          <a:xfrm>
            <a:off x="139382" y="66326"/>
            <a:ext cx="551644" cy="556526"/>
          </a:xfrm>
          <a:prstGeom prst="rect">
            <a:avLst/>
          </a:prstGeom>
        </p:spPr>
      </p:pic>
      <p:sp>
        <p:nvSpPr>
          <p:cNvPr id="41" name="TextBox 40">
            <a:extLst>
              <a:ext uri="{FF2B5EF4-FFF2-40B4-BE49-F238E27FC236}">
                <a16:creationId xmlns:a16="http://schemas.microsoft.com/office/drawing/2014/main" id="{0D53FF7A-090C-66B9-1703-91852D2CFD51}"/>
              </a:ext>
            </a:extLst>
          </p:cNvPr>
          <p:cNvSpPr txBox="1"/>
          <p:nvPr/>
        </p:nvSpPr>
        <p:spPr>
          <a:xfrm>
            <a:off x="2099264" y="342143"/>
            <a:ext cx="4271716" cy="369332"/>
          </a:xfrm>
          <a:prstGeom prst="rect">
            <a:avLst/>
          </a:prstGeom>
          <a:noFill/>
        </p:spPr>
        <p:txBody>
          <a:bodyPr wrap="square" rtlCol="0">
            <a:spAutoFit/>
          </a:bodyPr>
          <a:lstStyle/>
          <a:p>
            <a:r>
              <a:rPr lang="en-US" b="1" dirty="0">
                <a:latin typeface="Avenir Black" panose="02000503020000020003" pitchFamily="2" charset="0"/>
              </a:rPr>
              <a:t>Data Sources</a:t>
            </a:r>
          </a:p>
        </p:txBody>
      </p:sp>
      <p:graphicFrame>
        <p:nvGraphicFramePr>
          <p:cNvPr id="2" name="Table 1">
            <a:extLst>
              <a:ext uri="{FF2B5EF4-FFF2-40B4-BE49-F238E27FC236}">
                <a16:creationId xmlns:a16="http://schemas.microsoft.com/office/drawing/2014/main" id="{B8543288-5EB3-78B0-F10B-06D4107641C8}"/>
              </a:ext>
            </a:extLst>
          </p:cNvPr>
          <p:cNvGraphicFramePr>
            <a:graphicFrameLocks noGrp="1"/>
          </p:cNvGraphicFramePr>
          <p:nvPr/>
        </p:nvGraphicFramePr>
        <p:xfrm>
          <a:off x="412311" y="973683"/>
          <a:ext cx="1068705" cy="4185920"/>
        </p:xfrm>
        <a:graphic>
          <a:graphicData uri="http://schemas.openxmlformats.org/drawingml/2006/table">
            <a:tbl>
              <a:tblPr firstRow="1" bandRow="1">
                <a:tableStyleId>{5C22544A-7EE6-4342-B048-85BDC9FD1C3A}</a:tableStyleId>
              </a:tblPr>
              <a:tblGrid>
                <a:gridCol w="1068705">
                  <a:extLst>
                    <a:ext uri="{9D8B030D-6E8A-4147-A177-3AD203B41FA5}">
                      <a16:colId xmlns:a16="http://schemas.microsoft.com/office/drawing/2014/main" val="4254996464"/>
                    </a:ext>
                  </a:extLst>
                </a:gridCol>
              </a:tblGrid>
              <a:tr h="370840">
                <a:tc>
                  <a:txBody>
                    <a:bodyPr/>
                    <a:lstStyle/>
                    <a:p>
                      <a:r>
                        <a:rPr lang="en-US" sz="1050" b="1" dirty="0">
                          <a:solidFill>
                            <a:schemeClr val="bg1"/>
                          </a:solidFill>
                          <a:latin typeface="Avenir Book" panose="02000503020000020003" pitchFamily="2" charset="0"/>
                        </a:rPr>
                        <a:t>ACCOUNT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1057419"/>
                  </a:ext>
                </a:extLst>
              </a:tr>
              <a:tr h="370840">
                <a:tc>
                  <a:txBody>
                    <a:bodyPr/>
                    <a:lstStyle/>
                    <a:p>
                      <a:r>
                        <a:rPr lang="en-US" sz="1050" b="1" dirty="0">
                          <a:solidFill>
                            <a:schemeClr val="bg1"/>
                          </a:solidFill>
                          <a:latin typeface="Avenir Book" panose="02000503020000020003" pitchFamily="2" charset="0"/>
                        </a:rPr>
                        <a:t>PORTAL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6894332"/>
                  </a:ext>
                </a:extLst>
              </a:tr>
              <a:tr h="370840">
                <a:tc>
                  <a:txBody>
                    <a:bodyPr/>
                    <a:lstStyle/>
                    <a:p>
                      <a:r>
                        <a:rPr lang="en-US" sz="1050" b="1" dirty="0">
                          <a:solidFill>
                            <a:schemeClr val="bg1"/>
                          </a:solidFill>
                          <a:latin typeface="Avenir Book" panose="02000503020000020003" pitchFamily="2" charset="0"/>
                        </a:rPr>
                        <a:t>TOOLBOX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8666177"/>
                  </a:ext>
                </a:extLst>
              </a:tr>
              <a:tr h="370840">
                <a:tc>
                  <a:txBody>
                    <a:bodyPr/>
                    <a:lstStyle/>
                    <a:p>
                      <a:r>
                        <a:rPr lang="en-US" sz="1050" b="1" dirty="0">
                          <a:solidFill>
                            <a:schemeClr val="accent1">
                              <a:lumMod val="20000"/>
                              <a:lumOff val="80000"/>
                            </a:schemeClr>
                          </a:solidFill>
                          <a:latin typeface="Avenir Book" panose="02000503020000020003" pitchFamily="2" charset="0"/>
                        </a:rPr>
                        <a:t>DATA</a:t>
                      </a:r>
                    </a:p>
                    <a:p>
                      <a:pPr marL="171450" indent="-171450">
                        <a:buFontTx/>
                        <a:buChar char="-"/>
                      </a:pPr>
                      <a:r>
                        <a:rPr lang="en-US" sz="1050" b="1" dirty="0">
                          <a:solidFill>
                            <a:schemeClr val="accent1">
                              <a:lumMod val="20000"/>
                              <a:lumOff val="80000"/>
                            </a:schemeClr>
                          </a:solidFill>
                          <a:latin typeface="Avenir Book" panose="02000503020000020003" pitchFamily="2" charset="0"/>
                        </a:rPr>
                        <a:t>Physical</a:t>
                      </a:r>
                    </a:p>
                    <a:p>
                      <a:pPr marL="171450" indent="-171450">
                        <a:buFontTx/>
                        <a:buChar char="-"/>
                      </a:pPr>
                      <a:r>
                        <a:rPr lang="en-US" sz="1050" b="1" u="sng" dirty="0">
                          <a:solidFill>
                            <a:schemeClr val="accent1">
                              <a:lumMod val="20000"/>
                              <a:lumOff val="80000"/>
                            </a:schemeClr>
                          </a:solidFill>
                          <a:latin typeface="Avenir Book" panose="02000503020000020003" pitchFamily="2" charset="0"/>
                        </a:rPr>
                        <a:t>Chemical</a:t>
                      </a:r>
                    </a:p>
                    <a:p>
                      <a:pPr marL="171450" indent="-171450">
                        <a:buFontTx/>
                        <a:buChar char="-"/>
                      </a:pPr>
                      <a:r>
                        <a:rPr lang="en-US" sz="1050" b="1" dirty="0">
                          <a:solidFill>
                            <a:schemeClr val="accent1">
                              <a:lumMod val="20000"/>
                              <a:lumOff val="80000"/>
                            </a:schemeClr>
                          </a:solidFill>
                          <a:latin typeface="Avenir Book" panose="02000503020000020003" pitchFamily="2" charset="0"/>
                        </a:rPr>
                        <a:t>Biological</a:t>
                      </a:r>
                    </a:p>
                    <a:p>
                      <a:pPr marL="171450" indent="-171450">
                        <a:buFontTx/>
                        <a:buChar char="-"/>
                      </a:pPr>
                      <a:r>
                        <a:rPr lang="en-US" sz="1050" b="1" dirty="0">
                          <a:solidFill>
                            <a:schemeClr val="accent1">
                              <a:lumMod val="20000"/>
                              <a:lumOff val="80000"/>
                            </a:schemeClr>
                          </a:solidFill>
                          <a:latin typeface="Avenir Book" panose="02000503020000020003" pitchFamily="2" charset="0"/>
                        </a:rPr>
                        <a:t>Hydrologic</a:t>
                      </a:r>
                    </a:p>
                    <a:p>
                      <a:pPr marL="171450" indent="-171450">
                        <a:buFontTx/>
                        <a:buChar char="-"/>
                      </a:pPr>
                      <a:r>
                        <a:rPr lang="en-US" sz="1050" b="1" dirty="0">
                          <a:solidFill>
                            <a:schemeClr val="accent1">
                              <a:lumMod val="20000"/>
                              <a:lumOff val="80000"/>
                            </a:schemeClr>
                          </a:solidFill>
                          <a:latin typeface="Avenir Book" panose="02000503020000020003" pitchFamily="2" charset="0"/>
                        </a:rPr>
                        <a:t>Watershed</a:t>
                      </a:r>
                    </a:p>
                    <a:p>
                      <a:pPr marL="171450" indent="-171450">
                        <a:buFontTx/>
                        <a:buChar char="-"/>
                      </a:pPr>
                      <a:r>
                        <a:rPr lang="en-US" sz="1050" b="1" dirty="0">
                          <a:solidFill>
                            <a:schemeClr val="accent1">
                              <a:lumMod val="20000"/>
                              <a:lumOff val="80000"/>
                            </a:schemeClr>
                          </a:solidFill>
                          <a:latin typeface="Avenir Book" panose="02000503020000020003" pitchFamily="2" charset="0"/>
                        </a:rPr>
                        <a:t>Weather</a:t>
                      </a:r>
                    </a:p>
                    <a:p>
                      <a:pPr marL="171450" indent="-171450">
                        <a:buFontTx/>
                        <a:buChar char="-"/>
                      </a:pPr>
                      <a:r>
                        <a:rPr lang="en-US" sz="1050" b="1" dirty="0">
                          <a:solidFill>
                            <a:schemeClr val="accent1">
                              <a:lumMod val="20000"/>
                              <a:lumOff val="80000"/>
                            </a:schemeClr>
                          </a:solidFill>
                          <a:latin typeface="Avenir Book" panose="02000503020000020003" pitchFamily="2" charset="0"/>
                        </a:rPr>
                        <a:t>Access</a:t>
                      </a:r>
                    </a:p>
                    <a:p>
                      <a:pPr marL="171450" indent="-171450">
                        <a:buFontTx/>
                        <a:buChar char="-"/>
                      </a:pPr>
                      <a:r>
                        <a:rPr lang="en-US" sz="1050" b="1" dirty="0">
                          <a:solidFill>
                            <a:schemeClr val="accent1">
                              <a:lumMod val="20000"/>
                              <a:lumOff val="80000"/>
                            </a:schemeClr>
                          </a:solidFill>
                          <a:latin typeface="Avenir Book" panose="02000503020000020003" pitchFamily="2" charset="0"/>
                        </a:rPr>
                        <a:t>Lab Results</a:t>
                      </a:r>
                    </a:p>
                    <a:p>
                      <a:pPr marL="171450" indent="-171450">
                        <a:buFontTx/>
                        <a:buChar char="-"/>
                      </a:pPr>
                      <a:r>
                        <a:rPr lang="en-US" sz="1050" b="1" dirty="0">
                          <a:solidFill>
                            <a:schemeClr val="accent1">
                              <a:lumMod val="20000"/>
                              <a:lumOff val="80000"/>
                            </a:schemeClr>
                          </a:solidFill>
                          <a:latin typeface="Avenir Book" panose="02000503020000020003" pitchFamily="2" charset="0"/>
                        </a:rPr>
                        <a:t>Satellite</a:t>
                      </a:r>
                    </a:p>
                    <a:p>
                      <a:pPr marL="171450" indent="-171450">
                        <a:buFontTx/>
                        <a:buChar char="-"/>
                      </a:pPr>
                      <a:r>
                        <a:rPr lang="en-US" sz="1050" b="1" dirty="0">
                          <a:solidFill>
                            <a:schemeClr val="accent1">
                              <a:lumMod val="20000"/>
                              <a:lumOff val="80000"/>
                            </a:schemeClr>
                          </a:solidFill>
                          <a:latin typeface="Avenir Book" panose="02000503020000020003" pitchFamily="2" charset="0"/>
                        </a:rPr>
                        <a:t>Drone</a:t>
                      </a:r>
                    </a:p>
                    <a:p>
                      <a:pPr marL="171450" indent="-171450">
                        <a:buFontTx/>
                        <a:buChar char="-"/>
                      </a:pPr>
                      <a:r>
                        <a:rPr lang="en-US" sz="1050" b="1" dirty="0">
                          <a:solidFill>
                            <a:schemeClr val="accent1">
                              <a:lumMod val="20000"/>
                              <a:lumOff val="80000"/>
                            </a:schemeClr>
                          </a:solidFill>
                          <a:latin typeface="Avenir Book" panose="02000503020000020003" pitchFamily="2" charset="0"/>
                        </a:rPr>
                        <a:t>Field</a:t>
                      </a:r>
                    </a:p>
                    <a:p>
                      <a:pPr marL="171450" indent="-171450">
                        <a:buFontTx/>
                        <a:buChar char="-"/>
                      </a:pPr>
                      <a:r>
                        <a:rPr lang="en-US" sz="1050" b="1" dirty="0">
                          <a:solidFill>
                            <a:schemeClr val="accent1">
                              <a:lumMod val="20000"/>
                              <a:lumOff val="80000"/>
                            </a:schemeClr>
                          </a:solidFill>
                          <a:latin typeface="Avenir Book" panose="02000503020000020003" pitchFamily="2" charset="0"/>
                        </a:rPr>
                        <a:t>In-situ</a:t>
                      </a:r>
                    </a:p>
                    <a:p>
                      <a:pPr marL="171450" indent="-171450">
                        <a:buFontTx/>
                        <a:buChar char="-"/>
                      </a:pPr>
                      <a:r>
                        <a:rPr lang="en-US" sz="1050" b="1" dirty="0">
                          <a:solidFill>
                            <a:schemeClr val="accent1">
                              <a:lumMod val="20000"/>
                              <a:lumOff val="80000"/>
                            </a:schemeClr>
                          </a:solidFill>
                          <a:latin typeface="Avenir Book" panose="02000503020000020003" pitchFamily="2" charset="0"/>
                        </a:rPr>
                        <a:t>Survey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3532269"/>
                  </a:ext>
                </a:extLst>
              </a:tr>
              <a:tr h="370840">
                <a:tc>
                  <a:txBody>
                    <a:bodyPr/>
                    <a:lstStyle/>
                    <a:p>
                      <a:r>
                        <a:rPr lang="en-US" sz="1050" b="1" dirty="0">
                          <a:solidFill>
                            <a:schemeClr val="bg1"/>
                          </a:solidFill>
                          <a:latin typeface="Avenir Book" panose="02000503020000020003" pitchFamily="2" charset="0"/>
                        </a:rPr>
                        <a:t>ANALYTICS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0537920"/>
                  </a:ext>
                </a:extLst>
              </a:tr>
              <a:tr h="370840">
                <a:tc>
                  <a:txBody>
                    <a:bodyPr/>
                    <a:lstStyle/>
                    <a:p>
                      <a:r>
                        <a:rPr lang="en-US" sz="1050" b="1" dirty="0">
                          <a:solidFill>
                            <a:schemeClr val="bg1"/>
                          </a:solidFill>
                          <a:latin typeface="Avenir Book" panose="02000503020000020003" pitchFamily="2" charset="0"/>
                        </a:rPr>
                        <a:t>COMMUNITY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7610223"/>
                  </a:ext>
                </a:extLst>
              </a:tr>
            </a:tbl>
          </a:graphicData>
        </a:graphic>
      </p:graphicFrame>
      <p:sp>
        <p:nvSpPr>
          <p:cNvPr id="3" name="TextBox 2">
            <a:extLst>
              <a:ext uri="{FF2B5EF4-FFF2-40B4-BE49-F238E27FC236}">
                <a16:creationId xmlns:a16="http://schemas.microsoft.com/office/drawing/2014/main" id="{C9E6E6BF-880C-15FB-BA21-E0D77EAB808C}"/>
              </a:ext>
            </a:extLst>
          </p:cNvPr>
          <p:cNvSpPr txBox="1"/>
          <p:nvPr/>
        </p:nvSpPr>
        <p:spPr>
          <a:xfrm>
            <a:off x="3481693" y="1042514"/>
            <a:ext cx="6270172" cy="430887"/>
          </a:xfrm>
          <a:prstGeom prst="rect">
            <a:avLst/>
          </a:prstGeom>
          <a:noFill/>
        </p:spPr>
        <p:txBody>
          <a:bodyPr wrap="square" rtlCol="0">
            <a:spAutoFit/>
          </a:bodyPr>
          <a:lstStyle/>
          <a:p>
            <a:pPr>
              <a:defRPr/>
            </a:pPr>
            <a:r>
              <a:rPr lang="en-US" sz="1100" b="1" dirty="0">
                <a:latin typeface="Avenir Book" panose="02000503020000020003" pitchFamily="2" charset="0"/>
              </a:rPr>
              <a:t>Genomics Surveys</a:t>
            </a:r>
            <a:r>
              <a:rPr lang="en-US" sz="1100" b="0" dirty="0">
                <a:latin typeface="Avenir Book" panose="02000503020000020003" pitchFamily="2" charset="0"/>
              </a:rPr>
              <a:t>:  A central repository of genomics data on your lake</a:t>
            </a:r>
          </a:p>
          <a:p>
            <a:pPr marL="0" marR="0" lvl="0" indent="0" defTabSz="914400" rtl="0" eaLnBrk="1" fontAlgn="auto" latinLnBrk="0" hangingPunct="1">
              <a:lnSpc>
                <a:spcPct val="100000"/>
              </a:lnSpc>
              <a:spcBef>
                <a:spcPts val="0"/>
              </a:spcBef>
              <a:spcAft>
                <a:spcPts val="0"/>
              </a:spcAft>
              <a:buClrTx/>
              <a:buSzTx/>
              <a:buFontTx/>
              <a:buNone/>
              <a:tabLst/>
              <a:defRPr/>
            </a:pPr>
            <a:endParaRPr lang="en-US" sz="1100" b="0" dirty="0">
              <a:latin typeface="Avenir Book" panose="02000503020000020003" pitchFamily="2" charset="0"/>
            </a:endParaRPr>
          </a:p>
        </p:txBody>
      </p:sp>
      <p:pic>
        <p:nvPicPr>
          <p:cNvPr id="6" name="Picture 10" descr="Biology Icon&quot; Images – Browse 1,295 Stock Photos, Vectors, and Video |  Adobe Stock">
            <a:extLst>
              <a:ext uri="{FF2B5EF4-FFF2-40B4-BE49-F238E27FC236}">
                <a16:creationId xmlns:a16="http://schemas.microsoft.com/office/drawing/2014/main" id="{4E267EAF-93CC-468F-1B56-69CE39E11AF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79757" y="927757"/>
            <a:ext cx="660400" cy="6604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atureMetrics">
            <a:extLst>
              <a:ext uri="{FF2B5EF4-FFF2-40B4-BE49-F238E27FC236}">
                <a16:creationId xmlns:a16="http://schemas.microsoft.com/office/drawing/2014/main" id="{EFB75581-A675-2A14-4C4F-B3DF78DF256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81693" y="1555933"/>
            <a:ext cx="5322887" cy="4804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042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A099B2-B1E4-9AE6-FDD0-F3FFD776C217}"/>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F13DFE0B-6984-EA85-270D-F3D978F0A9FC}"/>
              </a:ext>
            </a:extLst>
          </p:cNvPr>
          <p:cNvSpPr/>
          <p:nvPr/>
        </p:nvSpPr>
        <p:spPr>
          <a:xfrm>
            <a:off x="0" y="956864"/>
            <a:ext cx="1594043" cy="59011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2" descr="Account - Free interface icons">
            <a:extLst>
              <a:ext uri="{FF2B5EF4-FFF2-40B4-BE49-F238E27FC236}">
                <a16:creationId xmlns:a16="http://schemas.microsoft.com/office/drawing/2014/main" id="{00CD0D0C-C963-09FB-C288-EE70DB56DDEE}"/>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4639" y="6481573"/>
            <a:ext cx="276979" cy="2769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Table 11">
            <a:extLst>
              <a:ext uri="{FF2B5EF4-FFF2-40B4-BE49-F238E27FC236}">
                <a16:creationId xmlns:a16="http://schemas.microsoft.com/office/drawing/2014/main" id="{2A57ADFB-D910-DB26-BD72-AEC5A755778F}"/>
              </a:ext>
            </a:extLst>
          </p:cNvPr>
          <p:cNvGraphicFramePr>
            <a:graphicFrameLocks noGrp="1"/>
          </p:cNvGraphicFramePr>
          <p:nvPr/>
        </p:nvGraphicFramePr>
        <p:xfrm>
          <a:off x="367037" y="5738245"/>
          <a:ext cx="1181731" cy="622300"/>
        </p:xfrm>
        <a:graphic>
          <a:graphicData uri="http://schemas.openxmlformats.org/drawingml/2006/table">
            <a:tbl>
              <a:tblPr firstRow="1" bandRow="1">
                <a:tableStyleId>{5C22544A-7EE6-4342-B048-85BDC9FD1C3A}</a:tableStyleId>
              </a:tblPr>
              <a:tblGrid>
                <a:gridCol w="1181731">
                  <a:extLst>
                    <a:ext uri="{9D8B030D-6E8A-4147-A177-3AD203B41FA5}">
                      <a16:colId xmlns:a16="http://schemas.microsoft.com/office/drawing/2014/main" val="4254996464"/>
                    </a:ext>
                  </a:extLst>
                </a:gridCol>
              </a:tblGrid>
              <a:tr h="0">
                <a:tc>
                  <a:txBody>
                    <a:bodyPr/>
                    <a:lstStyle/>
                    <a:p>
                      <a:r>
                        <a:rPr lang="en-US" sz="1050" b="1" dirty="0">
                          <a:solidFill>
                            <a:schemeClr val="bg1"/>
                          </a:solidFill>
                          <a:latin typeface="Avenir Book" panose="02000503020000020003" pitchFamily="2" charset="0"/>
                        </a:rPr>
                        <a:t>SUPPORT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1057419"/>
                  </a:ext>
                </a:extLst>
              </a:tr>
              <a:tr h="370840">
                <a:tc>
                  <a:txBody>
                    <a:bodyPr/>
                    <a:lstStyle/>
                    <a:p>
                      <a:r>
                        <a:rPr lang="en-US" sz="1050" b="1" dirty="0">
                          <a:solidFill>
                            <a:schemeClr val="bg1"/>
                          </a:solidFill>
                          <a:latin typeface="Avenir Book" panose="02000503020000020003" pitchFamily="2" charset="0"/>
                        </a:rPr>
                        <a:t>SETTINGS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6894332"/>
                  </a:ext>
                </a:extLst>
              </a:tr>
            </a:tbl>
          </a:graphicData>
        </a:graphic>
      </p:graphicFrame>
      <p:sp>
        <p:nvSpPr>
          <p:cNvPr id="13" name="TextBox 12">
            <a:extLst>
              <a:ext uri="{FF2B5EF4-FFF2-40B4-BE49-F238E27FC236}">
                <a16:creationId xmlns:a16="http://schemas.microsoft.com/office/drawing/2014/main" id="{BBFE9C83-694A-1F57-FBA9-36AB115F57EB}"/>
              </a:ext>
            </a:extLst>
          </p:cNvPr>
          <p:cNvSpPr txBox="1"/>
          <p:nvPr/>
        </p:nvSpPr>
        <p:spPr>
          <a:xfrm>
            <a:off x="324304" y="6456849"/>
            <a:ext cx="934871" cy="307777"/>
          </a:xfrm>
          <a:prstGeom prst="rect">
            <a:avLst/>
          </a:prstGeom>
          <a:noFill/>
        </p:spPr>
        <p:txBody>
          <a:bodyPr wrap="none" rtlCol="0">
            <a:spAutoFit/>
          </a:bodyPr>
          <a:lstStyle/>
          <a:p>
            <a:r>
              <a:rPr lang="en-US" sz="700" dirty="0">
                <a:solidFill>
                  <a:schemeClr val="bg1"/>
                </a:solidFill>
              </a:rPr>
              <a:t>J Robinson</a:t>
            </a:r>
          </a:p>
          <a:p>
            <a:r>
              <a:rPr lang="en-US" sz="700" dirty="0">
                <a:solidFill>
                  <a:schemeClr val="bg1"/>
                </a:solidFill>
              </a:rPr>
              <a:t>jwr899@gmaillcom</a:t>
            </a:r>
          </a:p>
        </p:txBody>
      </p:sp>
      <p:pic>
        <p:nvPicPr>
          <p:cNvPr id="14" name="Picture 2" descr="Enter - Free web icons">
            <a:extLst>
              <a:ext uri="{FF2B5EF4-FFF2-40B4-BE49-F238E27FC236}">
                <a16:creationId xmlns:a16="http://schemas.microsoft.com/office/drawing/2014/main" id="{196334B9-5A30-484C-A11C-0EFAFE93D677}"/>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282965" y="6512677"/>
            <a:ext cx="245875" cy="24587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black background with a black square&#10;&#10;AI-generated content may be incorrect.">
            <a:extLst>
              <a:ext uri="{FF2B5EF4-FFF2-40B4-BE49-F238E27FC236}">
                <a16:creationId xmlns:a16="http://schemas.microsoft.com/office/drawing/2014/main" id="{9B30B139-CAD9-159F-85CD-C8944646E64C}"/>
              </a:ext>
            </a:extLst>
          </p:cNvPr>
          <p:cNvPicPr>
            <a:picLocks noChangeAspect="1"/>
          </p:cNvPicPr>
          <p:nvPr/>
        </p:nvPicPr>
        <p:blipFill>
          <a:blip r:embed="rId5">
            <a:lum bright="70000" contrast="-70000"/>
          </a:blip>
          <a:stretch>
            <a:fillRect/>
          </a:stretch>
        </p:blipFill>
        <p:spPr>
          <a:xfrm>
            <a:off x="18815" y="5694197"/>
            <a:ext cx="329408" cy="329408"/>
          </a:xfrm>
          <a:prstGeom prst="rect">
            <a:avLst/>
          </a:prstGeom>
        </p:spPr>
      </p:pic>
      <p:pic>
        <p:nvPicPr>
          <p:cNvPr id="16" name="Picture 15" descr="A black and white gear&#10;&#10;AI-generated content may be incorrect.">
            <a:extLst>
              <a:ext uri="{FF2B5EF4-FFF2-40B4-BE49-F238E27FC236}">
                <a16:creationId xmlns:a16="http://schemas.microsoft.com/office/drawing/2014/main" id="{E5E5F756-1E6C-CED1-842D-577C913E0711}"/>
              </a:ext>
            </a:extLst>
          </p:cNvPr>
          <p:cNvPicPr>
            <a:picLocks noChangeAspect="1"/>
          </p:cNvPicPr>
          <p:nvPr/>
        </p:nvPicPr>
        <p:blipFill>
          <a:blip r:embed="rId6">
            <a:lum bright="70000" contrast="-70000"/>
          </a:blip>
          <a:stretch>
            <a:fillRect/>
          </a:stretch>
        </p:blipFill>
        <p:spPr>
          <a:xfrm>
            <a:off x="29440" y="6065681"/>
            <a:ext cx="294864" cy="294864"/>
          </a:xfrm>
          <a:prstGeom prst="rect">
            <a:avLst/>
          </a:prstGeom>
        </p:spPr>
      </p:pic>
      <p:pic>
        <p:nvPicPr>
          <p:cNvPr id="17" name="Picture 16" descr="A black background with a black square&#10;&#10;AI-generated content may be incorrect.">
            <a:extLst>
              <a:ext uri="{FF2B5EF4-FFF2-40B4-BE49-F238E27FC236}">
                <a16:creationId xmlns:a16="http://schemas.microsoft.com/office/drawing/2014/main" id="{44C4D76C-3437-56E0-DA19-4A313592F71A}"/>
              </a:ext>
            </a:extLst>
          </p:cNvPr>
          <p:cNvPicPr>
            <a:picLocks noChangeAspect="1"/>
          </p:cNvPicPr>
          <p:nvPr/>
        </p:nvPicPr>
        <p:blipFill>
          <a:blip r:embed="rId7">
            <a:lum bright="70000" contrast="-70000"/>
          </a:blip>
          <a:stretch>
            <a:fillRect/>
          </a:stretch>
        </p:blipFill>
        <p:spPr>
          <a:xfrm>
            <a:off x="91185" y="976584"/>
            <a:ext cx="307777" cy="307777"/>
          </a:xfrm>
          <a:prstGeom prst="rect">
            <a:avLst/>
          </a:prstGeom>
        </p:spPr>
      </p:pic>
      <p:pic>
        <p:nvPicPr>
          <p:cNvPr id="23" name="Picture 22" descr="A blue and black logo&#10;&#10;AI-generated content may be incorrect.">
            <a:extLst>
              <a:ext uri="{FF2B5EF4-FFF2-40B4-BE49-F238E27FC236}">
                <a16:creationId xmlns:a16="http://schemas.microsoft.com/office/drawing/2014/main" id="{D4CB1B0C-11B0-2B48-1727-779902E37CA5}"/>
              </a:ext>
            </a:extLst>
          </p:cNvPr>
          <p:cNvPicPr>
            <a:picLocks noChangeAspect="1"/>
          </p:cNvPicPr>
          <p:nvPr/>
        </p:nvPicPr>
        <p:blipFill>
          <a:blip r:embed="rId8"/>
          <a:stretch>
            <a:fillRect/>
          </a:stretch>
        </p:blipFill>
        <p:spPr>
          <a:xfrm>
            <a:off x="139382" y="66326"/>
            <a:ext cx="551644" cy="556526"/>
          </a:xfrm>
          <a:prstGeom prst="rect">
            <a:avLst/>
          </a:prstGeom>
        </p:spPr>
      </p:pic>
      <p:sp>
        <p:nvSpPr>
          <p:cNvPr id="41" name="TextBox 40">
            <a:extLst>
              <a:ext uri="{FF2B5EF4-FFF2-40B4-BE49-F238E27FC236}">
                <a16:creationId xmlns:a16="http://schemas.microsoft.com/office/drawing/2014/main" id="{2F9E7A64-4247-901E-54B5-6E302CE76B6B}"/>
              </a:ext>
            </a:extLst>
          </p:cNvPr>
          <p:cNvSpPr txBox="1"/>
          <p:nvPr/>
        </p:nvSpPr>
        <p:spPr>
          <a:xfrm>
            <a:off x="2099264" y="342143"/>
            <a:ext cx="4271716" cy="369332"/>
          </a:xfrm>
          <a:prstGeom prst="rect">
            <a:avLst/>
          </a:prstGeom>
          <a:noFill/>
        </p:spPr>
        <p:txBody>
          <a:bodyPr wrap="square" rtlCol="0">
            <a:spAutoFit/>
          </a:bodyPr>
          <a:lstStyle/>
          <a:p>
            <a:r>
              <a:rPr lang="en-US" b="1" dirty="0">
                <a:latin typeface="Avenir Black" panose="02000503020000020003" pitchFamily="2" charset="0"/>
              </a:rPr>
              <a:t>Data Sources</a:t>
            </a:r>
          </a:p>
        </p:txBody>
      </p:sp>
      <p:graphicFrame>
        <p:nvGraphicFramePr>
          <p:cNvPr id="2" name="Table 1">
            <a:extLst>
              <a:ext uri="{FF2B5EF4-FFF2-40B4-BE49-F238E27FC236}">
                <a16:creationId xmlns:a16="http://schemas.microsoft.com/office/drawing/2014/main" id="{7F80176B-E715-5F54-FB76-76EAEDB73A8B}"/>
              </a:ext>
            </a:extLst>
          </p:cNvPr>
          <p:cNvGraphicFramePr>
            <a:graphicFrameLocks noGrp="1"/>
          </p:cNvGraphicFramePr>
          <p:nvPr/>
        </p:nvGraphicFramePr>
        <p:xfrm>
          <a:off x="412311" y="973683"/>
          <a:ext cx="1068705" cy="4185920"/>
        </p:xfrm>
        <a:graphic>
          <a:graphicData uri="http://schemas.openxmlformats.org/drawingml/2006/table">
            <a:tbl>
              <a:tblPr firstRow="1" bandRow="1">
                <a:tableStyleId>{5C22544A-7EE6-4342-B048-85BDC9FD1C3A}</a:tableStyleId>
              </a:tblPr>
              <a:tblGrid>
                <a:gridCol w="1068705">
                  <a:extLst>
                    <a:ext uri="{9D8B030D-6E8A-4147-A177-3AD203B41FA5}">
                      <a16:colId xmlns:a16="http://schemas.microsoft.com/office/drawing/2014/main" val="4254996464"/>
                    </a:ext>
                  </a:extLst>
                </a:gridCol>
              </a:tblGrid>
              <a:tr h="370840">
                <a:tc>
                  <a:txBody>
                    <a:bodyPr/>
                    <a:lstStyle/>
                    <a:p>
                      <a:r>
                        <a:rPr lang="en-US" sz="1050" b="1" dirty="0">
                          <a:solidFill>
                            <a:schemeClr val="bg1"/>
                          </a:solidFill>
                          <a:latin typeface="Avenir Book" panose="02000503020000020003" pitchFamily="2" charset="0"/>
                        </a:rPr>
                        <a:t>ACCOUNT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1057419"/>
                  </a:ext>
                </a:extLst>
              </a:tr>
              <a:tr h="370840">
                <a:tc>
                  <a:txBody>
                    <a:bodyPr/>
                    <a:lstStyle/>
                    <a:p>
                      <a:r>
                        <a:rPr lang="en-US" sz="1050" b="1" dirty="0">
                          <a:solidFill>
                            <a:schemeClr val="bg1"/>
                          </a:solidFill>
                          <a:latin typeface="Avenir Book" panose="02000503020000020003" pitchFamily="2" charset="0"/>
                        </a:rPr>
                        <a:t>PORTAL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6894332"/>
                  </a:ext>
                </a:extLst>
              </a:tr>
              <a:tr h="370840">
                <a:tc>
                  <a:txBody>
                    <a:bodyPr/>
                    <a:lstStyle/>
                    <a:p>
                      <a:r>
                        <a:rPr lang="en-US" sz="1050" b="1" dirty="0">
                          <a:solidFill>
                            <a:schemeClr val="bg1"/>
                          </a:solidFill>
                          <a:latin typeface="Avenir Book" panose="02000503020000020003" pitchFamily="2" charset="0"/>
                        </a:rPr>
                        <a:t>TOOLBOX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8666177"/>
                  </a:ext>
                </a:extLst>
              </a:tr>
              <a:tr h="370840">
                <a:tc>
                  <a:txBody>
                    <a:bodyPr/>
                    <a:lstStyle/>
                    <a:p>
                      <a:r>
                        <a:rPr lang="en-US" sz="1050" b="1" dirty="0">
                          <a:solidFill>
                            <a:schemeClr val="accent1">
                              <a:lumMod val="20000"/>
                              <a:lumOff val="80000"/>
                            </a:schemeClr>
                          </a:solidFill>
                          <a:latin typeface="Avenir Book" panose="02000503020000020003" pitchFamily="2" charset="0"/>
                        </a:rPr>
                        <a:t>DATA</a:t>
                      </a:r>
                    </a:p>
                    <a:p>
                      <a:pPr marL="171450" indent="-171450">
                        <a:buFontTx/>
                        <a:buChar char="-"/>
                      </a:pPr>
                      <a:r>
                        <a:rPr lang="en-US" sz="1050" b="1" dirty="0">
                          <a:solidFill>
                            <a:schemeClr val="accent1">
                              <a:lumMod val="20000"/>
                              <a:lumOff val="80000"/>
                            </a:schemeClr>
                          </a:solidFill>
                          <a:latin typeface="Avenir Book" panose="02000503020000020003" pitchFamily="2" charset="0"/>
                        </a:rPr>
                        <a:t>Physical</a:t>
                      </a:r>
                    </a:p>
                    <a:p>
                      <a:pPr marL="171450" indent="-171450">
                        <a:buFontTx/>
                        <a:buChar char="-"/>
                      </a:pPr>
                      <a:r>
                        <a:rPr lang="en-US" sz="1050" b="1" u="sng" dirty="0">
                          <a:solidFill>
                            <a:schemeClr val="accent1">
                              <a:lumMod val="20000"/>
                              <a:lumOff val="80000"/>
                            </a:schemeClr>
                          </a:solidFill>
                          <a:latin typeface="Avenir Book" panose="02000503020000020003" pitchFamily="2" charset="0"/>
                        </a:rPr>
                        <a:t>Chemical</a:t>
                      </a:r>
                    </a:p>
                    <a:p>
                      <a:pPr marL="171450" indent="-171450">
                        <a:buFontTx/>
                        <a:buChar char="-"/>
                      </a:pPr>
                      <a:r>
                        <a:rPr lang="en-US" sz="1050" b="1" dirty="0">
                          <a:solidFill>
                            <a:schemeClr val="accent1">
                              <a:lumMod val="20000"/>
                              <a:lumOff val="80000"/>
                            </a:schemeClr>
                          </a:solidFill>
                          <a:latin typeface="Avenir Book" panose="02000503020000020003" pitchFamily="2" charset="0"/>
                        </a:rPr>
                        <a:t>Biological</a:t>
                      </a:r>
                    </a:p>
                    <a:p>
                      <a:pPr marL="171450" indent="-171450">
                        <a:buFontTx/>
                        <a:buChar char="-"/>
                      </a:pPr>
                      <a:r>
                        <a:rPr lang="en-US" sz="1050" b="1" dirty="0">
                          <a:solidFill>
                            <a:schemeClr val="accent1">
                              <a:lumMod val="20000"/>
                              <a:lumOff val="80000"/>
                            </a:schemeClr>
                          </a:solidFill>
                          <a:latin typeface="Avenir Book" panose="02000503020000020003" pitchFamily="2" charset="0"/>
                        </a:rPr>
                        <a:t>Hydrologic</a:t>
                      </a:r>
                    </a:p>
                    <a:p>
                      <a:pPr marL="171450" indent="-171450">
                        <a:buFontTx/>
                        <a:buChar char="-"/>
                      </a:pPr>
                      <a:r>
                        <a:rPr lang="en-US" sz="1050" b="1" dirty="0">
                          <a:solidFill>
                            <a:schemeClr val="accent1">
                              <a:lumMod val="20000"/>
                              <a:lumOff val="80000"/>
                            </a:schemeClr>
                          </a:solidFill>
                          <a:latin typeface="Avenir Book" panose="02000503020000020003" pitchFamily="2" charset="0"/>
                        </a:rPr>
                        <a:t>Watershed</a:t>
                      </a:r>
                    </a:p>
                    <a:p>
                      <a:pPr marL="171450" indent="-171450">
                        <a:buFontTx/>
                        <a:buChar char="-"/>
                      </a:pPr>
                      <a:r>
                        <a:rPr lang="en-US" sz="1050" b="1" dirty="0">
                          <a:solidFill>
                            <a:schemeClr val="accent1">
                              <a:lumMod val="20000"/>
                              <a:lumOff val="80000"/>
                            </a:schemeClr>
                          </a:solidFill>
                          <a:latin typeface="Avenir Book" panose="02000503020000020003" pitchFamily="2" charset="0"/>
                        </a:rPr>
                        <a:t>Weather</a:t>
                      </a:r>
                    </a:p>
                    <a:p>
                      <a:pPr marL="171450" indent="-171450">
                        <a:buFontTx/>
                        <a:buChar char="-"/>
                      </a:pPr>
                      <a:r>
                        <a:rPr lang="en-US" sz="1050" b="1" dirty="0">
                          <a:solidFill>
                            <a:schemeClr val="accent1">
                              <a:lumMod val="20000"/>
                              <a:lumOff val="80000"/>
                            </a:schemeClr>
                          </a:solidFill>
                          <a:latin typeface="Avenir Book" panose="02000503020000020003" pitchFamily="2" charset="0"/>
                        </a:rPr>
                        <a:t>Access</a:t>
                      </a:r>
                    </a:p>
                    <a:p>
                      <a:pPr marL="171450" indent="-171450">
                        <a:buFontTx/>
                        <a:buChar char="-"/>
                      </a:pPr>
                      <a:r>
                        <a:rPr lang="en-US" sz="1050" b="1" dirty="0">
                          <a:solidFill>
                            <a:schemeClr val="accent1">
                              <a:lumMod val="20000"/>
                              <a:lumOff val="80000"/>
                            </a:schemeClr>
                          </a:solidFill>
                          <a:latin typeface="Avenir Book" panose="02000503020000020003" pitchFamily="2" charset="0"/>
                        </a:rPr>
                        <a:t>Lab Results</a:t>
                      </a:r>
                    </a:p>
                    <a:p>
                      <a:pPr marL="171450" indent="-171450">
                        <a:buFontTx/>
                        <a:buChar char="-"/>
                      </a:pPr>
                      <a:r>
                        <a:rPr lang="en-US" sz="1050" b="1" dirty="0">
                          <a:solidFill>
                            <a:schemeClr val="accent1">
                              <a:lumMod val="20000"/>
                              <a:lumOff val="80000"/>
                            </a:schemeClr>
                          </a:solidFill>
                          <a:latin typeface="Avenir Book" panose="02000503020000020003" pitchFamily="2" charset="0"/>
                        </a:rPr>
                        <a:t>Satellite</a:t>
                      </a:r>
                    </a:p>
                    <a:p>
                      <a:pPr marL="171450" indent="-171450">
                        <a:buFontTx/>
                        <a:buChar char="-"/>
                      </a:pPr>
                      <a:r>
                        <a:rPr lang="en-US" sz="1050" b="1" dirty="0">
                          <a:solidFill>
                            <a:schemeClr val="accent1">
                              <a:lumMod val="20000"/>
                              <a:lumOff val="80000"/>
                            </a:schemeClr>
                          </a:solidFill>
                          <a:latin typeface="Avenir Book" panose="02000503020000020003" pitchFamily="2" charset="0"/>
                        </a:rPr>
                        <a:t>Drone</a:t>
                      </a:r>
                    </a:p>
                    <a:p>
                      <a:pPr marL="171450" indent="-171450">
                        <a:buFontTx/>
                        <a:buChar char="-"/>
                      </a:pPr>
                      <a:r>
                        <a:rPr lang="en-US" sz="1050" b="1" dirty="0">
                          <a:solidFill>
                            <a:schemeClr val="accent1">
                              <a:lumMod val="20000"/>
                              <a:lumOff val="80000"/>
                            </a:schemeClr>
                          </a:solidFill>
                          <a:latin typeface="Avenir Book" panose="02000503020000020003" pitchFamily="2" charset="0"/>
                        </a:rPr>
                        <a:t>Field</a:t>
                      </a:r>
                    </a:p>
                    <a:p>
                      <a:pPr marL="171450" indent="-171450">
                        <a:buFontTx/>
                        <a:buChar char="-"/>
                      </a:pPr>
                      <a:r>
                        <a:rPr lang="en-US" sz="1050" b="1" dirty="0">
                          <a:solidFill>
                            <a:schemeClr val="accent1">
                              <a:lumMod val="20000"/>
                              <a:lumOff val="80000"/>
                            </a:schemeClr>
                          </a:solidFill>
                          <a:latin typeface="Avenir Book" panose="02000503020000020003" pitchFamily="2" charset="0"/>
                        </a:rPr>
                        <a:t>In-situ</a:t>
                      </a:r>
                    </a:p>
                    <a:p>
                      <a:pPr marL="171450" indent="-171450">
                        <a:buFontTx/>
                        <a:buChar char="-"/>
                      </a:pPr>
                      <a:r>
                        <a:rPr lang="en-US" sz="1050" b="1" dirty="0">
                          <a:solidFill>
                            <a:schemeClr val="accent1">
                              <a:lumMod val="20000"/>
                              <a:lumOff val="80000"/>
                            </a:schemeClr>
                          </a:solidFill>
                          <a:latin typeface="Avenir Book" panose="02000503020000020003" pitchFamily="2" charset="0"/>
                        </a:rPr>
                        <a:t>Survey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3532269"/>
                  </a:ext>
                </a:extLst>
              </a:tr>
              <a:tr h="370840">
                <a:tc>
                  <a:txBody>
                    <a:bodyPr/>
                    <a:lstStyle/>
                    <a:p>
                      <a:r>
                        <a:rPr lang="en-US" sz="1050" b="1" dirty="0">
                          <a:solidFill>
                            <a:schemeClr val="bg1"/>
                          </a:solidFill>
                          <a:latin typeface="Avenir Book" panose="02000503020000020003" pitchFamily="2" charset="0"/>
                        </a:rPr>
                        <a:t>ANALYTICS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0537920"/>
                  </a:ext>
                </a:extLst>
              </a:tr>
              <a:tr h="370840">
                <a:tc>
                  <a:txBody>
                    <a:bodyPr/>
                    <a:lstStyle/>
                    <a:p>
                      <a:r>
                        <a:rPr lang="en-US" sz="1050" b="1" dirty="0">
                          <a:solidFill>
                            <a:schemeClr val="bg1"/>
                          </a:solidFill>
                          <a:latin typeface="Avenir Book" panose="02000503020000020003" pitchFamily="2" charset="0"/>
                        </a:rPr>
                        <a:t>COMMUNITY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7610223"/>
                  </a:ext>
                </a:extLst>
              </a:tr>
            </a:tbl>
          </a:graphicData>
        </a:graphic>
      </p:graphicFrame>
      <p:sp>
        <p:nvSpPr>
          <p:cNvPr id="3" name="TextBox 2">
            <a:extLst>
              <a:ext uri="{FF2B5EF4-FFF2-40B4-BE49-F238E27FC236}">
                <a16:creationId xmlns:a16="http://schemas.microsoft.com/office/drawing/2014/main" id="{2C597E7C-7D18-CD33-C2B9-2F89725C801F}"/>
              </a:ext>
            </a:extLst>
          </p:cNvPr>
          <p:cNvSpPr txBox="1"/>
          <p:nvPr/>
        </p:nvSpPr>
        <p:spPr>
          <a:xfrm>
            <a:off x="3481693" y="1042514"/>
            <a:ext cx="6270172" cy="430887"/>
          </a:xfrm>
          <a:prstGeom prst="rect">
            <a:avLst/>
          </a:prstGeom>
          <a:noFill/>
        </p:spPr>
        <p:txBody>
          <a:bodyPr wrap="square" rtlCol="0">
            <a:spAutoFit/>
          </a:bodyPr>
          <a:lstStyle/>
          <a:p>
            <a:pPr>
              <a:defRPr/>
            </a:pPr>
            <a:r>
              <a:rPr lang="en-US" sz="1100" b="1" dirty="0">
                <a:latin typeface="Avenir Book" panose="02000503020000020003" pitchFamily="2" charset="0"/>
              </a:rPr>
              <a:t>Uploaded Data</a:t>
            </a:r>
            <a:r>
              <a:rPr lang="en-US" sz="1100" b="0" dirty="0">
                <a:latin typeface="Avenir Book" panose="02000503020000020003" pitchFamily="2" charset="0"/>
              </a:rPr>
              <a:t>:  A central repository everything that has been uploaded on your lake</a:t>
            </a:r>
          </a:p>
          <a:p>
            <a:pPr marL="0" marR="0" lvl="0" indent="0" defTabSz="914400" rtl="0" eaLnBrk="1" fontAlgn="auto" latinLnBrk="0" hangingPunct="1">
              <a:lnSpc>
                <a:spcPct val="100000"/>
              </a:lnSpc>
              <a:spcBef>
                <a:spcPts val="0"/>
              </a:spcBef>
              <a:spcAft>
                <a:spcPts val="0"/>
              </a:spcAft>
              <a:buClrTx/>
              <a:buSzTx/>
              <a:buFontTx/>
              <a:buNone/>
              <a:tabLst/>
              <a:defRPr/>
            </a:pPr>
            <a:endParaRPr lang="en-US" sz="1100" b="0" dirty="0">
              <a:latin typeface="Avenir Book" panose="02000503020000020003" pitchFamily="2" charset="0"/>
            </a:endParaRPr>
          </a:p>
        </p:txBody>
      </p:sp>
      <p:pic>
        <p:nvPicPr>
          <p:cNvPr id="4" name="Picture 2" descr="Cloud Data Upload icon SVG Vector &amp; PNG Free Download | UXWing">
            <a:extLst>
              <a:ext uri="{FF2B5EF4-FFF2-40B4-BE49-F238E27FC236}">
                <a16:creationId xmlns:a16="http://schemas.microsoft.com/office/drawing/2014/main" id="{3F6BFEEC-9253-0479-670B-FEF4BA93940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46688" y="889364"/>
            <a:ext cx="821978" cy="58403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100+] Pdf Backgrounds | Wallpapers.com">
            <a:extLst>
              <a:ext uri="{FF2B5EF4-FFF2-40B4-BE49-F238E27FC236}">
                <a16:creationId xmlns:a16="http://schemas.microsoft.com/office/drawing/2014/main" id="{2BCC43D1-563C-90EB-797E-E05D927CD2A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81400" y="2161239"/>
            <a:ext cx="884583" cy="8845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100+] Pdf Backgrounds | Wallpapers.com">
            <a:extLst>
              <a:ext uri="{FF2B5EF4-FFF2-40B4-BE49-F238E27FC236}">
                <a16:creationId xmlns:a16="http://schemas.microsoft.com/office/drawing/2014/main" id="{9D4BBBC4-317E-43F4-0863-622BE199C44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65983" y="2161660"/>
            <a:ext cx="884583" cy="8845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100+] Pdf Backgrounds | Wallpapers.com">
            <a:extLst>
              <a:ext uri="{FF2B5EF4-FFF2-40B4-BE49-F238E27FC236}">
                <a16:creationId xmlns:a16="http://schemas.microsoft.com/office/drawing/2014/main" id="{73DA4666-4CEF-E9FF-A473-C4B95C67A10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50566" y="2182060"/>
            <a:ext cx="884583" cy="88458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100+] Pdf Backgrounds | Wallpapers.com">
            <a:extLst>
              <a:ext uri="{FF2B5EF4-FFF2-40B4-BE49-F238E27FC236}">
                <a16:creationId xmlns:a16="http://schemas.microsoft.com/office/drawing/2014/main" id="{47E54862-016A-9BEC-335B-84C9E83026B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9252" y="3312189"/>
            <a:ext cx="884583" cy="88458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100+] Pdf Backgrounds | Wallpapers.com">
            <a:extLst>
              <a:ext uri="{FF2B5EF4-FFF2-40B4-BE49-F238E27FC236}">
                <a16:creationId xmlns:a16="http://schemas.microsoft.com/office/drawing/2014/main" id="{B7BAC779-5D53-1034-26CE-2F6EA43696A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43835" y="3312610"/>
            <a:ext cx="884583" cy="88458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100+] Pdf Backgrounds | Wallpapers.com">
            <a:extLst>
              <a:ext uri="{FF2B5EF4-FFF2-40B4-BE49-F238E27FC236}">
                <a16:creationId xmlns:a16="http://schemas.microsoft.com/office/drawing/2014/main" id="{598DE605-0993-FF1E-BC60-4E0D4505DAE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28418" y="3333010"/>
            <a:ext cx="884583" cy="88458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100+] Pdf Backgrounds | Wallpapers.com">
            <a:extLst>
              <a:ext uri="{FF2B5EF4-FFF2-40B4-BE49-F238E27FC236}">
                <a16:creationId xmlns:a16="http://schemas.microsoft.com/office/drawing/2014/main" id="{194E510F-1F01-7C66-BA7A-6B811989523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9252" y="4406907"/>
            <a:ext cx="884583" cy="88458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100+] Pdf Backgrounds | Wallpapers.com">
            <a:extLst>
              <a:ext uri="{FF2B5EF4-FFF2-40B4-BE49-F238E27FC236}">
                <a16:creationId xmlns:a16="http://schemas.microsoft.com/office/drawing/2014/main" id="{19EE47FD-0596-7EF2-37A6-B5CC4F700E0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43835" y="4407328"/>
            <a:ext cx="884583" cy="88458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100+] Pdf Backgrounds | Wallpapers.com">
            <a:extLst>
              <a:ext uri="{FF2B5EF4-FFF2-40B4-BE49-F238E27FC236}">
                <a16:creationId xmlns:a16="http://schemas.microsoft.com/office/drawing/2014/main" id="{F018E0B6-1838-DBD7-F4DF-8F4E85209B5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28418" y="4427728"/>
            <a:ext cx="884583" cy="88458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100+] Pdf Backgrounds | Wallpapers.com">
            <a:extLst>
              <a:ext uri="{FF2B5EF4-FFF2-40B4-BE49-F238E27FC236}">
                <a16:creationId xmlns:a16="http://schemas.microsoft.com/office/drawing/2014/main" id="{33A4F2B0-98A1-CBCB-945E-6B556E9D7DC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21292" y="2181639"/>
            <a:ext cx="884583" cy="88458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100+] Pdf Backgrounds | Wallpapers.com">
            <a:extLst>
              <a:ext uri="{FF2B5EF4-FFF2-40B4-BE49-F238E27FC236}">
                <a16:creationId xmlns:a16="http://schemas.microsoft.com/office/drawing/2014/main" id="{7A9ABC5C-6156-2A53-F7EF-DC43A7E0CF8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05875" y="2182060"/>
            <a:ext cx="884583" cy="88458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100+] Pdf Backgrounds | Wallpapers.com">
            <a:extLst>
              <a:ext uri="{FF2B5EF4-FFF2-40B4-BE49-F238E27FC236}">
                <a16:creationId xmlns:a16="http://schemas.microsoft.com/office/drawing/2014/main" id="{42F320AE-651B-C859-5EFD-32B64AB913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90458" y="2202460"/>
            <a:ext cx="884583" cy="88458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100+] Pdf Backgrounds | Wallpapers.com">
            <a:extLst>
              <a:ext uri="{FF2B5EF4-FFF2-40B4-BE49-F238E27FC236}">
                <a16:creationId xmlns:a16="http://schemas.microsoft.com/office/drawing/2014/main" id="{5DE6989E-EC87-0F4B-D6E8-7B1AE64711E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99144" y="3332589"/>
            <a:ext cx="884583" cy="88458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100+] Pdf Backgrounds | Wallpapers.com">
            <a:extLst>
              <a:ext uri="{FF2B5EF4-FFF2-40B4-BE49-F238E27FC236}">
                <a16:creationId xmlns:a16="http://schemas.microsoft.com/office/drawing/2014/main" id="{74E34D68-4060-B830-FF20-BDC1992BAF0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83727" y="3333010"/>
            <a:ext cx="884583" cy="88458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100+] Pdf Backgrounds | Wallpapers.com">
            <a:extLst>
              <a:ext uri="{FF2B5EF4-FFF2-40B4-BE49-F238E27FC236}">
                <a16:creationId xmlns:a16="http://schemas.microsoft.com/office/drawing/2014/main" id="{FEEA9A22-8BFE-5BFA-2174-C35021B71A2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68310" y="3353410"/>
            <a:ext cx="884583" cy="88458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100+] Pdf Backgrounds | Wallpapers.com">
            <a:extLst>
              <a:ext uri="{FF2B5EF4-FFF2-40B4-BE49-F238E27FC236}">
                <a16:creationId xmlns:a16="http://schemas.microsoft.com/office/drawing/2014/main" id="{0F4430A4-126B-E42A-C38D-19022506CD4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99144" y="4427307"/>
            <a:ext cx="884583" cy="88458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100+] Pdf Backgrounds | Wallpapers.com">
            <a:extLst>
              <a:ext uri="{FF2B5EF4-FFF2-40B4-BE49-F238E27FC236}">
                <a16:creationId xmlns:a16="http://schemas.microsoft.com/office/drawing/2014/main" id="{078A4847-AB04-169E-1E7E-421D5C48995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83727" y="4427728"/>
            <a:ext cx="884583" cy="88458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100+] Pdf Backgrounds | Wallpapers.com">
            <a:extLst>
              <a:ext uri="{FF2B5EF4-FFF2-40B4-BE49-F238E27FC236}">
                <a16:creationId xmlns:a16="http://schemas.microsoft.com/office/drawing/2014/main" id="{D38BE6EC-FC59-F732-08C9-0C1392AD2DE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68310" y="4448128"/>
            <a:ext cx="884583" cy="88458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100+] Pdf Backgrounds | Wallpapers.com">
            <a:extLst>
              <a:ext uri="{FF2B5EF4-FFF2-40B4-BE49-F238E27FC236}">
                <a16:creationId xmlns:a16="http://schemas.microsoft.com/office/drawing/2014/main" id="{67232FA4-F737-59C3-C67F-F6F141224AC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61184" y="2202460"/>
            <a:ext cx="884583" cy="88458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100+] Pdf Backgrounds | Wallpapers.com">
            <a:extLst>
              <a:ext uri="{FF2B5EF4-FFF2-40B4-BE49-F238E27FC236}">
                <a16:creationId xmlns:a16="http://schemas.microsoft.com/office/drawing/2014/main" id="{2E8EF52C-76FD-459D-EBCA-6109B274D8B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45767" y="2202881"/>
            <a:ext cx="884583" cy="88458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100+] Pdf Backgrounds | Wallpapers.com">
            <a:extLst>
              <a:ext uri="{FF2B5EF4-FFF2-40B4-BE49-F238E27FC236}">
                <a16:creationId xmlns:a16="http://schemas.microsoft.com/office/drawing/2014/main" id="{8CA44AA4-7A49-1286-6AEE-1A8118AA3FD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830350" y="2223281"/>
            <a:ext cx="884583" cy="88458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100+] Pdf Backgrounds | Wallpapers.com">
            <a:extLst>
              <a:ext uri="{FF2B5EF4-FFF2-40B4-BE49-F238E27FC236}">
                <a16:creationId xmlns:a16="http://schemas.microsoft.com/office/drawing/2014/main" id="{BA611402-7EF9-B555-4ABD-B88079C28AA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39036" y="3353410"/>
            <a:ext cx="884583" cy="88458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100+] Pdf Backgrounds | Wallpapers.com">
            <a:extLst>
              <a:ext uri="{FF2B5EF4-FFF2-40B4-BE49-F238E27FC236}">
                <a16:creationId xmlns:a16="http://schemas.microsoft.com/office/drawing/2014/main" id="{48E1349E-F97A-AF9C-B1D6-A62FBB1094A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23619" y="3353831"/>
            <a:ext cx="884583" cy="88458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100+] Pdf Backgrounds | Wallpapers.com">
            <a:extLst>
              <a:ext uri="{FF2B5EF4-FFF2-40B4-BE49-F238E27FC236}">
                <a16:creationId xmlns:a16="http://schemas.microsoft.com/office/drawing/2014/main" id="{E46902C1-3929-58B9-C979-547CC97DEE3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908202" y="3374231"/>
            <a:ext cx="884583" cy="88458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100+] Pdf Backgrounds | Wallpapers.com">
            <a:extLst>
              <a:ext uri="{FF2B5EF4-FFF2-40B4-BE49-F238E27FC236}">
                <a16:creationId xmlns:a16="http://schemas.microsoft.com/office/drawing/2014/main" id="{AB22833B-B062-E9B2-0AEC-A31A6E1ED50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39036" y="4448128"/>
            <a:ext cx="884583" cy="88458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100+] Pdf Backgrounds | Wallpapers.com">
            <a:extLst>
              <a:ext uri="{FF2B5EF4-FFF2-40B4-BE49-F238E27FC236}">
                <a16:creationId xmlns:a16="http://schemas.microsoft.com/office/drawing/2014/main" id="{2B54AE14-9AFB-77BA-D11D-3DF03319691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23619" y="4448549"/>
            <a:ext cx="884583" cy="88458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100+] Pdf Backgrounds | Wallpapers.com">
            <a:extLst>
              <a:ext uri="{FF2B5EF4-FFF2-40B4-BE49-F238E27FC236}">
                <a16:creationId xmlns:a16="http://schemas.microsoft.com/office/drawing/2014/main" id="{8E29007D-C74D-4242-C77D-DE3903D7D82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908202" y="4468949"/>
            <a:ext cx="884583" cy="884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686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12E36-1CC4-2A6C-B452-1A20B206B070}"/>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73414049-4FA0-A48F-13C8-A1FF1A335925}"/>
              </a:ext>
            </a:extLst>
          </p:cNvPr>
          <p:cNvSpPr/>
          <p:nvPr/>
        </p:nvSpPr>
        <p:spPr>
          <a:xfrm>
            <a:off x="0" y="956864"/>
            <a:ext cx="1594043" cy="59011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0" name="Table 9">
            <a:extLst>
              <a:ext uri="{FF2B5EF4-FFF2-40B4-BE49-F238E27FC236}">
                <a16:creationId xmlns:a16="http://schemas.microsoft.com/office/drawing/2014/main" id="{117EAC25-BFD5-1F75-7A1A-7973379879C2}"/>
              </a:ext>
            </a:extLst>
          </p:cNvPr>
          <p:cNvGraphicFramePr>
            <a:graphicFrameLocks noGrp="1"/>
          </p:cNvGraphicFramePr>
          <p:nvPr>
            <p:extLst>
              <p:ext uri="{D42A27DB-BD31-4B8C-83A1-F6EECF244321}">
                <p14:modId xmlns:p14="http://schemas.microsoft.com/office/powerpoint/2010/main" val="2534707870"/>
              </p:ext>
            </p:extLst>
          </p:nvPr>
        </p:nvGraphicFramePr>
        <p:xfrm>
          <a:off x="412311" y="973683"/>
          <a:ext cx="1068705" cy="2225040"/>
        </p:xfrm>
        <a:graphic>
          <a:graphicData uri="http://schemas.openxmlformats.org/drawingml/2006/table">
            <a:tbl>
              <a:tblPr firstRow="1" bandRow="1">
                <a:tableStyleId>{5C22544A-7EE6-4342-B048-85BDC9FD1C3A}</a:tableStyleId>
              </a:tblPr>
              <a:tblGrid>
                <a:gridCol w="1068705">
                  <a:extLst>
                    <a:ext uri="{9D8B030D-6E8A-4147-A177-3AD203B41FA5}">
                      <a16:colId xmlns:a16="http://schemas.microsoft.com/office/drawing/2014/main" val="4254996464"/>
                    </a:ext>
                  </a:extLst>
                </a:gridCol>
              </a:tblGrid>
              <a:tr h="370840">
                <a:tc>
                  <a:txBody>
                    <a:bodyPr/>
                    <a:lstStyle/>
                    <a:p>
                      <a:r>
                        <a:rPr lang="en-US" sz="1050" b="1" dirty="0">
                          <a:solidFill>
                            <a:schemeClr val="bg1"/>
                          </a:solidFill>
                          <a:latin typeface="Avenir Book" panose="02000503020000020003" pitchFamily="2" charset="0"/>
                        </a:rPr>
                        <a:t>ACCOUNT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1057419"/>
                  </a:ext>
                </a:extLst>
              </a:tr>
              <a:tr h="370840">
                <a:tc>
                  <a:txBody>
                    <a:bodyPr/>
                    <a:lstStyle/>
                    <a:p>
                      <a:r>
                        <a:rPr lang="en-US" sz="1050" b="1" dirty="0">
                          <a:solidFill>
                            <a:schemeClr val="bg1"/>
                          </a:solidFill>
                          <a:latin typeface="Avenir Book" panose="02000503020000020003" pitchFamily="2" charset="0"/>
                        </a:rPr>
                        <a:t>PORTAL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6894332"/>
                  </a:ext>
                </a:extLst>
              </a:tr>
              <a:tr h="370840">
                <a:tc>
                  <a:txBody>
                    <a:bodyPr/>
                    <a:lstStyle/>
                    <a:p>
                      <a:r>
                        <a:rPr lang="en-US" sz="1050" b="1" dirty="0">
                          <a:solidFill>
                            <a:schemeClr val="bg1"/>
                          </a:solidFill>
                          <a:latin typeface="Avenir Book" panose="02000503020000020003" pitchFamily="2" charset="0"/>
                        </a:rPr>
                        <a:t>TOOLBOX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8666177"/>
                  </a:ext>
                </a:extLst>
              </a:tr>
              <a:tr h="370840">
                <a:tc>
                  <a:txBody>
                    <a:bodyPr/>
                    <a:lstStyle/>
                    <a:p>
                      <a:r>
                        <a:rPr lang="en-US" sz="1050" b="1" dirty="0">
                          <a:solidFill>
                            <a:schemeClr val="bg1"/>
                          </a:solidFill>
                          <a:latin typeface="Avenir Book" panose="02000503020000020003" pitchFamily="2" charset="0"/>
                        </a:rPr>
                        <a:t>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3532269"/>
                  </a:ext>
                </a:extLst>
              </a:tr>
              <a:tr h="370840">
                <a:tc>
                  <a:txBody>
                    <a:bodyPr/>
                    <a:lstStyle/>
                    <a:p>
                      <a:r>
                        <a:rPr lang="en-US" sz="1050" b="1" dirty="0">
                          <a:solidFill>
                            <a:schemeClr val="accent1">
                              <a:lumMod val="20000"/>
                              <a:lumOff val="80000"/>
                            </a:schemeClr>
                          </a:solidFill>
                          <a:latin typeface="Avenir Book" panose="02000503020000020003" pitchFamily="2" charset="0"/>
                        </a:rPr>
                        <a:t>ANALYTICS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0537920"/>
                  </a:ext>
                </a:extLst>
              </a:tr>
              <a:tr h="370840">
                <a:tc>
                  <a:txBody>
                    <a:bodyPr/>
                    <a:lstStyle/>
                    <a:p>
                      <a:r>
                        <a:rPr lang="en-US" sz="1050" b="1" dirty="0">
                          <a:solidFill>
                            <a:schemeClr val="bg1"/>
                          </a:solidFill>
                          <a:latin typeface="Avenir Book" panose="02000503020000020003" pitchFamily="2" charset="0"/>
                        </a:rPr>
                        <a:t>COMMUNITY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7610223"/>
                  </a:ext>
                </a:extLst>
              </a:tr>
            </a:tbl>
          </a:graphicData>
        </a:graphic>
      </p:graphicFrame>
      <p:pic>
        <p:nvPicPr>
          <p:cNvPr id="11" name="Picture 2" descr="Account - Free interface icons">
            <a:extLst>
              <a:ext uri="{FF2B5EF4-FFF2-40B4-BE49-F238E27FC236}">
                <a16:creationId xmlns:a16="http://schemas.microsoft.com/office/drawing/2014/main" id="{321C99C2-9D1F-ACFB-41A0-BB41A01498AB}"/>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54639" y="6481573"/>
            <a:ext cx="276979" cy="2769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Table 11">
            <a:extLst>
              <a:ext uri="{FF2B5EF4-FFF2-40B4-BE49-F238E27FC236}">
                <a16:creationId xmlns:a16="http://schemas.microsoft.com/office/drawing/2014/main" id="{1ECA92A1-3E5B-CE4E-4355-D2FC8889DF0D}"/>
              </a:ext>
            </a:extLst>
          </p:cNvPr>
          <p:cNvGraphicFramePr>
            <a:graphicFrameLocks noGrp="1"/>
          </p:cNvGraphicFramePr>
          <p:nvPr/>
        </p:nvGraphicFramePr>
        <p:xfrm>
          <a:off x="367037" y="5738245"/>
          <a:ext cx="1181731" cy="622300"/>
        </p:xfrm>
        <a:graphic>
          <a:graphicData uri="http://schemas.openxmlformats.org/drawingml/2006/table">
            <a:tbl>
              <a:tblPr firstRow="1" bandRow="1">
                <a:tableStyleId>{5C22544A-7EE6-4342-B048-85BDC9FD1C3A}</a:tableStyleId>
              </a:tblPr>
              <a:tblGrid>
                <a:gridCol w="1181731">
                  <a:extLst>
                    <a:ext uri="{9D8B030D-6E8A-4147-A177-3AD203B41FA5}">
                      <a16:colId xmlns:a16="http://schemas.microsoft.com/office/drawing/2014/main" val="4254996464"/>
                    </a:ext>
                  </a:extLst>
                </a:gridCol>
              </a:tblGrid>
              <a:tr h="0">
                <a:tc>
                  <a:txBody>
                    <a:bodyPr/>
                    <a:lstStyle/>
                    <a:p>
                      <a:r>
                        <a:rPr lang="en-US" sz="1050" b="1" dirty="0">
                          <a:solidFill>
                            <a:schemeClr val="bg1"/>
                          </a:solidFill>
                          <a:latin typeface="Avenir Book" panose="02000503020000020003" pitchFamily="2" charset="0"/>
                        </a:rPr>
                        <a:t>SUPPORT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1057419"/>
                  </a:ext>
                </a:extLst>
              </a:tr>
              <a:tr h="370840">
                <a:tc>
                  <a:txBody>
                    <a:bodyPr/>
                    <a:lstStyle/>
                    <a:p>
                      <a:r>
                        <a:rPr lang="en-US" sz="1050" b="1" dirty="0">
                          <a:solidFill>
                            <a:schemeClr val="bg1"/>
                          </a:solidFill>
                          <a:latin typeface="Avenir Book" panose="02000503020000020003" pitchFamily="2" charset="0"/>
                        </a:rPr>
                        <a:t>SETTINGS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6894332"/>
                  </a:ext>
                </a:extLst>
              </a:tr>
            </a:tbl>
          </a:graphicData>
        </a:graphic>
      </p:graphicFrame>
      <p:sp>
        <p:nvSpPr>
          <p:cNvPr id="13" name="TextBox 12">
            <a:extLst>
              <a:ext uri="{FF2B5EF4-FFF2-40B4-BE49-F238E27FC236}">
                <a16:creationId xmlns:a16="http://schemas.microsoft.com/office/drawing/2014/main" id="{6BAEF78F-B2F2-0BEC-E4A7-ACB922850176}"/>
              </a:ext>
            </a:extLst>
          </p:cNvPr>
          <p:cNvSpPr txBox="1"/>
          <p:nvPr/>
        </p:nvSpPr>
        <p:spPr>
          <a:xfrm>
            <a:off x="324304" y="6456849"/>
            <a:ext cx="934871" cy="307777"/>
          </a:xfrm>
          <a:prstGeom prst="rect">
            <a:avLst/>
          </a:prstGeom>
          <a:noFill/>
        </p:spPr>
        <p:txBody>
          <a:bodyPr wrap="none" rtlCol="0">
            <a:spAutoFit/>
          </a:bodyPr>
          <a:lstStyle/>
          <a:p>
            <a:r>
              <a:rPr lang="en-US" sz="700" dirty="0">
                <a:solidFill>
                  <a:schemeClr val="bg1"/>
                </a:solidFill>
              </a:rPr>
              <a:t>J Robinson</a:t>
            </a:r>
          </a:p>
          <a:p>
            <a:r>
              <a:rPr lang="en-US" sz="700" dirty="0">
                <a:solidFill>
                  <a:schemeClr val="bg1"/>
                </a:solidFill>
              </a:rPr>
              <a:t>jwr899@gmaillcom</a:t>
            </a:r>
          </a:p>
        </p:txBody>
      </p:sp>
      <p:pic>
        <p:nvPicPr>
          <p:cNvPr id="14" name="Picture 2" descr="Enter - Free web icons">
            <a:extLst>
              <a:ext uri="{FF2B5EF4-FFF2-40B4-BE49-F238E27FC236}">
                <a16:creationId xmlns:a16="http://schemas.microsoft.com/office/drawing/2014/main" id="{9A24DFEE-3031-7B7E-F8B9-AF71C51176D2}"/>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282965" y="6512677"/>
            <a:ext cx="245875" cy="24587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black background with a black square&#10;&#10;AI-generated content may be incorrect.">
            <a:extLst>
              <a:ext uri="{FF2B5EF4-FFF2-40B4-BE49-F238E27FC236}">
                <a16:creationId xmlns:a16="http://schemas.microsoft.com/office/drawing/2014/main" id="{71C1614E-7470-5D6D-0908-D32D0BAE3E25}"/>
              </a:ext>
            </a:extLst>
          </p:cNvPr>
          <p:cNvPicPr>
            <a:picLocks noChangeAspect="1"/>
          </p:cNvPicPr>
          <p:nvPr/>
        </p:nvPicPr>
        <p:blipFill>
          <a:blip r:embed="rId4">
            <a:lum bright="70000" contrast="-70000"/>
          </a:blip>
          <a:stretch>
            <a:fillRect/>
          </a:stretch>
        </p:blipFill>
        <p:spPr>
          <a:xfrm>
            <a:off x="18815" y="5694197"/>
            <a:ext cx="329408" cy="329408"/>
          </a:xfrm>
          <a:prstGeom prst="rect">
            <a:avLst/>
          </a:prstGeom>
        </p:spPr>
      </p:pic>
      <p:pic>
        <p:nvPicPr>
          <p:cNvPr id="16" name="Picture 15" descr="A black and white gear&#10;&#10;AI-generated content may be incorrect.">
            <a:extLst>
              <a:ext uri="{FF2B5EF4-FFF2-40B4-BE49-F238E27FC236}">
                <a16:creationId xmlns:a16="http://schemas.microsoft.com/office/drawing/2014/main" id="{9CA07852-C5F6-1701-E30F-4EB042DD0EAE}"/>
              </a:ext>
            </a:extLst>
          </p:cNvPr>
          <p:cNvPicPr>
            <a:picLocks noChangeAspect="1"/>
          </p:cNvPicPr>
          <p:nvPr/>
        </p:nvPicPr>
        <p:blipFill>
          <a:blip r:embed="rId5">
            <a:lum bright="70000" contrast="-70000"/>
          </a:blip>
          <a:stretch>
            <a:fillRect/>
          </a:stretch>
        </p:blipFill>
        <p:spPr>
          <a:xfrm>
            <a:off x="29440" y="6065681"/>
            <a:ext cx="294864" cy="294864"/>
          </a:xfrm>
          <a:prstGeom prst="rect">
            <a:avLst/>
          </a:prstGeom>
        </p:spPr>
      </p:pic>
      <p:pic>
        <p:nvPicPr>
          <p:cNvPr id="17" name="Picture 16" descr="A black background with a black square&#10;&#10;AI-generated content may be incorrect.">
            <a:extLst>
              <a:ext uri="{FF2B5EF4-FFF2-40B4-BE49-F238E27FC236}">
                <a16:creationId xmlns:a16="http://schemas.microsoft.com/office/drawing/2014/main" id="{D67506F7-0D9A-3DF5-4196-DF09ADBA58D2}"/>
              </a:ext>
            </a:extLst>
          </p:cNvPr>
          <p:cNvPicPr>
            <a:picLocks noChangeAspect="1"/>
          </p:cNvPicPr>
          <p:nvPr/>
        </p:nvPicPr>
        <p:blipFill>
          <a:blip r:embed="rId6">
            <a:lum bright="70000" contrast="-70000"/>
          </a:blip>
          <a:stretch>
            <a:fillRect/>
          </a:stretch>
        </p:blipFill>
        <p:spPr>
          <a:xfrm>
            <a:off x="91185" y="976584"/>
            <a:ext cx="307777" cy="307777"/>
          </a:xfrm>
          <a:prstGeom prst="rect">
            <a:avLst/>
          </a:prstGeom>
        </p:spPr>
      </p:pic>
      <p:pic>
        <p:nvPicPr>
          <p:cNvPr id="23" name="Picture 22" descr="A blue and black logo&#10;&#10;AI-generated content may be incorrect.">
            <a:extLst>
              <a:ext uri="{FF2B5EF4-FFF2-40B4-BE49-F238E27FC236}">
                <a16:creationId xmlns:a16="http://schemas.microsoft.com/office/drawing/2014/main" id="{13A87EDB-9121-F5D8-CCE6-DAA1395B89F6}"/>
              </a:ext>
            </a:extLst>
          </p:cNvPr>
          <p:cNvPicPr>
            <a:picLocks noChangeAspect="1"/>
          </p:cNvPicPr>
          <p:nvPr/>
        </p:nvPicPr>
        <p:blipFill>
          <a:blip r:embed="rId7"/>
          <a:stretch>
            <a:fillRect/>
          </a:stretch>
        </p:blipFill>
        <p:spPr>
          <a:xfrm>
            <a:off x="139382" y="66326"/>
            <a:ext cx="551644" cy="556526"/>
          </a:xfrm>
          <a:prstGeom prst="rect">
            <a:avLst/>
          </a:prstGeom>
        </p:spPr>
      </p:pic>
      <p:sp>
        <p:nvSpPr>
          <p:cNvPr id="41" name="TextBox 40">
            <a:extLst>
              <a:ext uri="{FF2B5EF4-FFF2-40B4-BE49-F238E27FC236}">
                <a16:creationId xmlns:a16="http://schemas.microsoft.com/office/drawing/2014/main" id="{DE415B64-885B-A0F7-D1CB-461838EA27CD}"/>
              </a:ext>
            </a:extLst>
          </p:cNvPr>
          <p:cNvSpPr txBox="1"/>
          <p:nvPr/>
        </p:nvSpPr>
        <p:spPr>
          <a:xfrm>
            <a:off x="2099263" y="261118"/>
            <a:ext cx="9772107" cy="584775"/>
          </a:xfrm>
          <a:prstGeom prst="rect">
            <a:avLst/>
          </a:prstGeom>
          <a:noFill/>
        </p:spPr>
        <p:txBody>
          <a:bodyPr wrap="square" rtlCol="0">
            <a:spAutoFit/>
          </a:bodyPr>
          <a:lstStyle/>
          <a:p>
            <a:r>
              <a:rPr lang="en-US" b="1" dirty="0">
                <a:latin typeface="Avenir Black" panose="02000503020000020003" pitchFamily="2" charset="0"/>
              </a:rPr>
              <a:t>Analytics</a:t>
            </a:r>
          </a:p>
          <a:p>
            <a:r>
              <a:rPr lang="en-US" sz="1400" dirty="0">
                <a:latin typeface="Avenir Book" panose="02000503020000020003" pitchFamily="2" charset="0"/>
              </a:rPr>
              <a:t>Get a deeper understanding of your lake’s health &amp; safety</a:t>
            </a:r>
          </a:p>
        </p:txBody>
      </p:sp>
      <p:pic>
        <p:nvPicPr>
          <p:cNvPr id="3074" name="Picture 2" descr="Analytics - Free seo and web icons">
            <a:extLst>
              <a:ext uri="{FF2B5EF4-FFF2-40B4-BE49-F238E27FC236}">
                <a16:creationId xmlns:a16="http://schemas.microsoft.com/office/drawing/2014/main" id="{CC1F87F2-E9AD-5909-FDDB-EBCD2EA3301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72522" y="1905674"/>
            <a:ext cx="519473" cy="51947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omparison&quot; Icon - Download for free – Iconduck">
            <a:extLst>
              <a:ext uri="{FF2B5EF4-FFF2-40B4-BE49-F238E27FC236}">
                <a16:creationId xmlns:a16="http://schemas.microsoft.com/office/drawing/2014/main" id="{997469AE-A0F6-58A4-A44B-F96D47C02AA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72522" y="3023413"/>
            <a:ext cx="584776" cy="5847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EB41C49-E702-9210-1057-490A8769A604}"/>
              </a:ext>
            </a:extLst>
          </p:cNvPr>
          <p:cNvSpPr txBox="1"/>
          <p:nvPr/>
        </p:nvSpPr>
        <p:spPr>
          <a:xfrm>
            <a:off x="3550377" y="1905674"/>
            <a:ext cx="6945346" cy="584775"/>
          </a:xfrm>
          <a:prstGeom prst="rect">
            <a:avLst/>
          </a:prstGeom>
          <a:noFill/>
          <a:ln>
            <a:solidFill>
              <a:schemeClr val="tx1"/>
            </a:solidFill>
          </a:ln>
        </p:spPr>
        <p:txBody>
          <a:bodyPr wrap="square" rtlCol="0">
            <a:spAutoFit/>
          </a:bodyPr>
          <a:lstStyle/>
          <a:p>
            <a:r>
              <a:rPr lang="en-US" b="1" dirty="0">
                <a:latin typeface="Avenir Black" panose="02000503020000020003" pitchFamily="2" charset="0"/>
              </a:rPr>
              <a:t>Run analytics on my lake</a:t>
            </a:r>
          </a:p>
          <a:p>
            <a:r>
              <a:rPr lang="en-US" sz="1400" dirty="0">
                <a:latin typeface="Avenir Book" panose="02000503020000020003" pitchFamily="2" charset="0"/>
              </a:rPr>
              <a:t>Let’s see what your risks you might face</a:t>
            </a:r>
          </a:p>
        </p:txBody>
      </p:sp>
      <p:sp>
        <p:nvSpPr>
          <p:cNvPr id="4" name="TextBox 3">
            <a:extLst>
              <a:ext uri="{FF2B5EF4-FFF2-40B4-BE49-F238E27FC236}">
                <a16:creationId xmlns:a16="http://schemas.microsoft.com/office/drawing/2014/main" id="{106119CB-CBA4-0781-338D-AD2F04BDC231}"/>
              </a:ext>
            </a:extLst>
          </p:cNvPr>
          <p:cNvSpPr txBox="1"/>
          <p:nvPr/>
        </p:nvSpPr>
        <p:spPr>
          <a:xfrm>
            <a:off x="3619912" y="2965455"/>
            <a:ext cx="6945346" cy="646331"/>
          </a:xfrm>
          <a:prstGeom prst="rect">
            <a:avLst/>
          </a:prstGeom>
          <a:noFill/>
          <a:ln>
            <a:solidFill>
              <a:schemeClr val="tx1"/>
            </a:solidFill>
          </a:ln>
        </p:spPr>
        <p:txBody>
          <a:bodyPr wrap="square" rtlCol="0">
            <a:spAutoFit/>
          </a:bodyPr>
          <a:lstStyle/>
          <a:p>
            <a:r>
              <a:rPr lang="en-US" b="1" dirty="0">
                <a:latin typeface="Avenir Black" panose="02000503020000020003" pitchFamily="2" charset="0"/>
              </a:rPr>
              <a:t>Compare my lake with other similar lakes</a:t>
            </a:r>
          </a:p>
          <a:p>
            <a:r>
              <a:rPr lang="en-US" sz="1800" dirty="0">
                <a:latin typeface="Avenir Book" panose="02000503020000020003" pitchFamily="2" charset="0"/>
              </a:rPr>
              <a:t>Benchmarking</a:t>
            </a:r>
          </a:p>
        </p:txBody>
      </p:sp>
      <p:sp>
        <p:nvSpPr>
          <p:cNvPr id="5" name="TextBox 4">
            <a:extLst>
              <a:ext uri="{FF2B5EF4-FFF2-40B4-BE49-F238E27FC236}">
                <a16:creationId xmlns:a16="http://schemas.microsoft.com/office/drawing/2014/main" id="{162824F1-C200-3412-C4CE-E20638C32AB0}"/>
              </a:ext>
            </a:extLst>
          </p:cNvPr>
          <p:cNvSpPr txBox="1"/>
          <p:nvPr/>
        </p:nvSpPr>
        <p:spPr>
          <a:xfrm>
            <a:off x="5897217" y="4678017"/>
            <a:ext cx="502510" cy="369332"/>
          </a:xfrm>
          <a:prstGeom prst="rect">
            <a:avLst/>
          </a:prstGeom>
          <a:noFill/>
        </p:spPr>
        <p:txBody>
          <a:bodyPr wrap="none" rtlCol="0">
            <a:spAutoFit/>
          </a:bodyPr>
          <a:lstStyle/>
          <a:p>
            <a:r>
              <a:rPr lang="en-US" dirty="0" err="1"/>
              <a:t>etc</a:t>
            </a:r>
            <a:endParaRPr lang="en-US" dirty="0"/>
          </a:p>
        </p:txBody>
      </p:sp>
    </p:spTree>
    <p:extLst>
      <p:ext uri="{BB962C8B-B14F-4D97-AF65-F5344CB8AC3E}">
        <p14:creationId xmlns:p14="http://schemas.microsoft.com/office/powerpoint/2010/main" val="2514316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110599-4EA3-40E9-DEC6-F311645A9323}"/>
              </a:ext>
            </a:extLst>
          </p:cNvPr>
          <p:cNvPicPr>
            <a:picLocks noChangeAspect="1"/>
          </p:cNvPicPr>
          <p:nvPr/>
        </p:nvPicPr>
        <p:blipFill>
          <a:blip r:embed="rId2"/>
          <a:stretch>
            <a:fillRect/>
          </a:stretch>
        </p:blipFill>
        <p:spPr>
          <a:xfrm>
            <a:off x="2287771" y="0"/>
            <a:ext cx="9922263" cy="5347856"/>
          </a:xfrm>
          <a:prstGeom prst="rect">
            <a:avLst/>
          </a:prstGeom>
          <a:ln>
            <a:solidFill>
              <a:schemeClr val="accent1"/>
            </a:solidFill>
          </a:ln>
        </p:spPr>
      </p:pic>
      <p:sp>
        <p:nvSpPr>
          <p:cNvPr id="5" name="TextBox 4">
            <a:extLst>
              <a:ext uri="{FF2B5EF4-FFF2-40B4-BE49-F238E27FC236}">
                <a16:creationId xmlns:a16="http://schemas.microsoft.com/office/drawing/2014/main" id="{0C804505-21B5-82F1-64B8-46A1A4DDA45E}"/>
              </a:ext>
            </a:extLst>
          </p:cNvPr>
          <p:cNvSpPr txBox="1"/>
          <p:nvPr/>
        </p:nvSpPr>
        <p:spPr>
          <a:xfrm>
            <a:off x="346364" y="374073"/>
            <a:ext cx="1354858" cy="2585323"/>
          </a:xfrm>
          <a:prstGeom prst="rect">
            <a:avLst/>
          </a:prstGeom>
          <a:noFill/>
        </p:spPr>
        <p:txBody>
          <a:bodyPr wrap="none" rtlCol="0">
            <a:spAutoFit/>
          </a:bodyPr>
          <a:lstStyle/>
          <a:p>
            <a:r>
              <a:rPr lang="en-US" b="1" dirty="0"/>
              <a:t>Menu</a:t>
            </a:r>
          </a:p>
          <a:p>
            <a:endParaRPr lang="en-US" dirty="0"/>
          </a:p>
          <a:p>
            <a:r>
              <a:rPr lang="en-US" dirty="0"/>
              <a:t>Portal </a:t>
            </a:r>
          </a:p>
          <a:p>
            <a:r>
              <a:rPr lang="en-US" dirty="0"/>
              <a:t>Toolbox</a:t>
            </a:r>
            <a:br>
              <a:rPr lang="en-US" dirty="0"/>
            </a:br>
            <a:r>
              <a:rPr lang="en-US" dirty="0"/>
              <a:t>Data </a:t>
            </a:r>
            <a:br>
              <a:rPr lang="en-US" dirty="0"/>
            </a:br>
            <a:r>
              <a:rPr lang="en-US" dirty="0"/>
              <a:t>Analytics</a:t>
            </a:r>
          </a:p>
          <a:p>
            <a:r>
              <a:rPr lang="en-US" dirty="0"/>
              <a:t>Boathouse</a:t>
            </a:r>
          </a:p>
          <a:p>
            <a:r>
              <a:rPr lang="en-US" dirty="0"/>
              <a:t>Community</a:t>
            </a:r>
          </a:p>
          <a:p>
            <a:endParaRPr lang="en-US" dirty="0"/>
          </a:p>
        </p:txBody>
      </p:sp>
      <p:sp>
        <p:nvSpPr>
          <p:cNvPr id="6" name="TextBox 5">
            <a:extLst>
              <a:ext uri="{FF2B5EF4-FFF2-40B4-BE49-F238E27FC236}">
                <a16:creationId xmlns:a16="http://schemas.microsoft.com/office/drawing/2014/main" id="{88453E81-5273-DE56-BF8B-664B805ADA0A}"/>
              </a:ext>
            </a:extLst>
          </p:cNvPr>
          <p:cNvSpPr txBox="1"/>
          <p:nvPr/>
        </p:nvSpPr>
        <p:spPr>
          <a:xfrm>
            <a:off x="207818" y="3429000"/>
            <a:ext cx="1981633" cy="1754326"/>
          </a:xfrm>
          <a:prstGeom prst="rect">
            <a:avLst/>
          </a:prstGeom>
          <a:noFill/>
        </p:spPr>
        <p:txBody>
          <a:bodyPr wrap="none" rtlCol="0">
            <a:spAutoFit/>
          </a:bodyPr>
          <a:lstStyle/>
          <a:p>
            <a:r>
              <a:rPr lang="en-US" sz="1200" b="1" dirty="0"/>
              <a:t>Menu</a:t>
            </a:r>
          </a:p>
          <a:p>
            <a:endParaRPr lang="en-US" sz="1200" dirty="0"/>
          </a:p>
          <a:p>
            <a:r>
              <a:rPr lang="en-US" sz="1200" dirty="0"/>
              <a:t>Portal  - Done</a:t>
            </a:r>
          </a:p>
          <a:p>
            <a:r>
              <a:rPr lang="en-US" sz="1200" dirty="0"/>
              <a:t>Toolbox - Shopify</a:t>
            </a:r>
            <a:br>
              <a:rPr lang="en-US" sz="1200" dirty="0"/>
            </a:br>
            <a:r>
              <a:rPr lang="en-US" sz="1200" dirty="0">
                <a:solidFill>
                  <a:srgbClr val="FF0000"/>
                </a:solidFill>
              </a:rPr>
              <a:t>Data  - See next page</a:t>
            </a:r>
            <a:br>
              <a:rPr lang="en-US" sz="1200" dirty="0"/>
            </a:br>
            <a:r>
              <a:rPr lang="en-US" sz="1200" dirty="0"/>
              <a:t>Analytics _ coming soon</a:t>
            </a:r>
          </a:p>
          <a:p>
            <a:r>
              <a:rPr lang="en-US" sz="1200" dirty="0"/>
              <a:t>Boathouse – Form</a:t>
            </a:r>
          </a:p>
          <a:p>
            <a:r>
              <a:rPr lang="en-US" sz="1200" dirty="0"/>
              <a:t>Community – Coming soon</a:t>
            </a:r>
          </a:p>
          <a:p>
            <a:endParaRPr lang="en-US" sz="1200" dirty="0"/>
          </a:p>
        </p:txBody>
      </p:sp>
    </p:spTree>
    <p:extLst>
      <p:ext uri="{BB962C8B-B14F-4D97-AF65-F5344CB8AC3E}">
        <p14:creationId xmlns:p14="http://schemas.microsoft.com/office/powerpoint/2010/main" val="354888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3AFD54CD-99FD-B952-EA6C-20792EC7E07F}"/>
              </a:ext>
            </a:extLst>
          </p:cNvPr>
          <p:cNvGraphicFramePr>
            <a:graphicFrameLocks noGrp="1"/>
          </p:cNvGraphicFramePr>
          <p:nvPr>
            <p:extLst>
              <p:ext uri="{D42A27DB-BD31-4B8C-83A1-F6EECF244321}">
                <p14:modId xmlns:p14="http://schemas.microsoft.com/office/powerpoint/2010/main" val="302471026"/>
              </p:ext>
            </p:extLst>
          </p:nvPr>
        </p:nvGraphicFramePr>
        <p:xfrm>
          <a:off x="2440135" y="1864679"/>
          <a:ext cx="9339554" cy="1813560"/>
        </p:xfrm>
        <a:graphic>
          <a:graphicData uri="http://schemas.openxmlformats.org/drawingml/2006/table">
            <a:tbl>
              <a:tblPr firstRow="1" bandRow="1">
                <a:tableStyleId>{5C22544A-7EE6-4342-B048-85BDC9FD1C3A}</a:tableStyleId>
              </a:tblPr>
              <a:tblGrid>
                <a:gridCol w="1334222">
                  <a:extLst>
                    <a:ext uri="{9D8B030D-6E8A-4147-A177-3AD203B41FA5}">
                      <a16:colId xmlns:a16="http://schemas.microsoft.com/office/drawing/2014/main" val="902443965"/>
                    </a:ext>
                  </a:extLst>
                </a:gridCol>
                <a:gridCol w="1334222">
                  <a:extLst>
                    <a:ext uri="{9D8B030D-6E8A-4147-A177-3AD203B41FA5}">
                      <a16:colId xmlns:a16="http://schemas.microsoft.com/office/drawing/2014/main" val="4294271416"/>
                    </a:ext>
                  </a:extLst>
                </a:gridCol>
                <a:gridCol w="1334222">
                  <a:extLst>
                    <a:ext uri="{9D8B030D-6E8A-4147-A177-3AD203B41FA5}">
                      <a16:colId xmlns:a16="http://schemas.microsoft.com/office/drawing/2014/main" val="4106329381"/>
                    </a:ext>
                  </a:extLst>
                </a:gridCol>
                <a:gridCol w="1334222">
                  <a:extLst>
                    <a:ext uri="{9D8B030D-6E8A-4147-A177-3AD203B41FA5}">
                      <a16:colId xmlns:a16="http://schemas.microsoft.com/office/drawing/2014/main" val="1903328126"/>
                    </a:ext>
                  </a:extLst>
                </a:gridCol>
                <a:gridCol w="1334222">
                  <a:extLst>
                    <a:ext uri="{9D8B030D-6E8A-4147-A177-3AD203B41FA5}">
                      <a16:colId xmlns:a16="http://schemas.microsoft.com/office/drawing/2014/main" val="2994059580"/>
                    </a:ext>
                  </a:extLst>
                </a:gridCol>
                <a:gridCol w="1334222">
                  <a:extLst>
                    <a:ext uri="{9D8B030D-6E8A-4147-A177-3AD203B41FA5}">
                      <a16:colId xmlns:a16="http://schemas.microsoft.com/office/drawing/2014/main" val="2552033427"/>
                    </a:ext>
                  </a:extLst>
                </a:gridCol>
                <a:gridCol w="1334222">
                  <a:extLst>
                    <a:ext uri="{9D8B030D-6E8A-4147-A177-3AD203B41FA5}">
                      <a16:colId xmlns:a16="http://schemas.microsoft.com/office/drawing/2014/main" val="2031067787"/>
                    </a:ext>
                  </a:extLst>
                </a:gridCol>
              </a:tblGrid>
              <a:tr h="200820">
                <a:tc>
                  <a:txBody>
                    <a:bodyPr/>
                    <a:lstStyle/>
                    <a:p>
                      <a:pPr algn="ctr"/>
                      <a:r>
                        <a:rPr lang="en-US" sz="1100" dirty="0">
                          <a:solidFill>
                            <a:schemeClr val="accent1">
                              <a:lumMod val="40000"/>
                              <a:lumOff val="60000"/>
                            </a:schemeClr>
                          </a:solidFill>
                          <a:latin typeface="Avenir Book" panose="02000503020000020003" pitchFamily="2" charset="0"/>
                        </a:rPr>
                        <a:t>Physical</a:t>
                      </a:r>
                    </a:p>
                  </a:txBody>
                  <a:tcPr anchor="ctr">
                    <a:noFill/>
                  </a:tcPr>
                </a:tc>
                <a:tc>
                  <a:txBody>
                    <a:bodyPr/>
                    <a:lstStyle/>
                    <a:p>
                      <a:pPr algn="ctr"/>
                      <a:r>
                        <a:rPr lang="en-US" sz="1100" dirty="0">
                          <a:solidFill>
                            <a:schemeClr val="accent1">
                              <a:lumMod val="40000"/>
                              <a:lumOff val="60000"/>
                            </a:schemeClr>
                          </a:solidFill>
                          <a:latin typeface="Avenir Book" panose="02000503020000020003" pitchFamily="2" charset="0"/>
                        </a:rPr>
                        <a:t>Chemical </a:t>
                      </a:r>
                    </a:p>
                  </a:txBody>
                  <a:tcPr anchor="ctr">
                    <a:noFill/>
                  </a:tcPr>
                </a:tc>
                <a:tc>
                  <a:txBody>
                    <a:bodyPr/>
                    <a:lstStyle/>
                    <a:p>
                      <a:pPr algn="ctr"/>
                      <a:r>
                        <a:rPr lang="en-US" sz="1100" dirty="0">
                          <a:solidFill>
                            <a:schemeClr val="accent1">
                              <a:lumMod val="40000"/>
                              <a:lumOff val="60000"/>
                            </a:schemeClr>
                          </a:solidFill>
                          <a:latin typeface="Avenir Book" panose="02000503020000020003" pitchFamily="2" charset="0"/>
                        </a:rPr>
                        <a:t>Biological</a:t>
                      </a:r>
                    </a:p>
                  </a:txBody>
                  <a:tcPr anchor="ctr">
                    <a:noFill/>
                  </a:tcPr>
                </a:tc>
                <a:tc>
                  <a:txBody>
                    <a:bodyPr/>
                    <a:lstStyle/>
                    <a:p>
                      <a:pPr algn="ctr"/>
                      <a:r>
                        <a:rPr lang="en-US" sz="1100" dirty="0">
                          <a:solidFill>
                            <a:schemeClr val="accent1">
                              <a:lumMod val="40000"/>
                              <a:lumOff val="60000"/>
                            </a:schemeClr>
                          </a:solidFill>
                          <a:latin typeface="Avenir Book" panose="02000503020000020003" pitchFamily="2" charset="0"/>
                        </a:rPr>
                        <a:t>Hydrological</a:t>
                      </a:r>
                    </a:p>
                  </a:txBody>
                  <a:tcPr anchor="ctr">
                    <a:noFill/>
                  </a:tcPr>
                </a:tc>
                <a:tc>
                  <a:txBody>
                    <a:bodyPr/>
                    <a:lstStyle/>
                    <a:p>
                      <a:pPr algn="ctr"/>
                      <a:r>
                        <a:rPr lang="en-US" sz="1100" dirty="0">
                          <a:solidFill>
                            <a:schemeClr val="accent1">
                              <a:lumMod val="40000"/>
                              <a:lumOff val="60000"/>
                            </a:schemeClr>
                          </a:solidFill>
                          <a:latin typeface="Avenir Book" panose="02000503020000020003" pitchFamily="2" charset="0"/>
                        </a:rPr>
                        <a:t>Watershed</a:t>
                      </a:r>
                    </a:p>
                  </a:txBody>
                  <a:tcPr anchor="ctr">
                    <a:noFill/>
                  </a:tcPr>
                </a:tc>
                <a:tc>
                  <a:txBody>
                    <a:bodyPr/>
                    <a:lstStyle/>
                    <a:p>
                      <a:pPr algn="ctr"/>
                      <a:r>
                        <a:rPr lang="en-US" sz="1100" dirty="0">
                          <a:solidFill>
                            <a:schemeClr val="accent1">
                              <a:lumMod val="40000"/>
                              <a:lumOff val="60000"/>
                            </a:schemeClr>
                          </a:solidFill>
                          <a:latin typeface="Avenir Book" panose="02000503020000020003" pitchFamily="2" charset="0"/>
                        </a:rPr>
                        <a:t>Weather</a:t>
                      </a:r>
                    </a:p>
                  </a:txBody>
                  <a:tcPr anchor="ctr">
                    <a:noFill/>
                  </a:tcPr>
                </a:tc>
                <a:tc>
                  <a:txBody>
                    <a:bodyPr/>
                    <a:lstStyle/>
                    <a:p>
                      <a:pPr algn="ctr"/>
                      <a:r>
                        <a:rPr lang="en-US" sz="1100" dirty="0">
                          <a:solidFill>
                            <a:schemeClr val="accent1">
                              <a:lumMod val="40000"/>
                              <a:lumOff val="60000"/>
                            </a:schemeClr>
                          </a:solidFill>
                          <a:latin typeface="Avenir Book" panose="02000503020000020003" pitchFamily="2" charset="0"/>
                        </a:rPr>
                        <a:t>Access</a:t>
                      </a:r>
                    </a:p>
                  </a:txBody>
                  <a:tcPr anchor="ctr">
                    <a:noFill/>
                  </a:tcPr>
                </a:tc>
                <a:extLst>
                  <a:ext uri="{0D108BD9-81ED-4DB2-BD59-A6C34878D82A}">
                    <a16:rowId xmlns:a16="http://schemas.microsoft.com/office/drawing/2014/main" val="3946469918"/>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dirty="0">
                          <a:latin typeface="Avenir Book" panose="02000503020000020003" pitchFamily="2" charset="0"/>
                        </a:rPr>
                        <a:t>Includes size, depth, volume, shoreline complexity, elevation, water level fluctuations, ice cover, evaporation, and sediment composition, all essential for understanding lake hydrology and structure</a:t>
                      </a:r>
                    </a:p>
                    <a:p>
                      <a:pPr marL="0" marR="0" lvl="0" indent="0" algn="ctr" defTabSz="914400" rtl="0" eaLnBrk="1" fontAlgn="auto" latinLnBrk="0" hangingPunct="1">
                        <a:lnSpc>
                          <a:spcPct val="100000"/>
                        </a:lnSpc>
                        <a:spcBef>
                          <a:spcPts val="0"/>
                        </a:spcBef>
                        <a:spcAft>
                          <a:spcPts val="0"/>
                        </a:spcAft>
                        <a:buClrTx/>
                        <a:buSzTx/>
                        <a:buFontTx/>
                        <a:buNone/>
                        <a:tabLst/>
                        <a:defRPr/>
                      </a:pPr>
                      <a:br>
                        <a:rPr lang="en-US" sz="800" b="0" dirty="0">
                          <a:solidFill>
                            <a:schemeClr val="accent1">
                              <a:lumMod val="40000"/>
                              <a:lumOff val="60000"/>
                            </a:schemeClr>
                          </a:solidFill>
                          <a:latin typeface="Avenir Book" panose="02000503020000020003" pitchFamily="2" charset="0"/>
                        </a:rPr>
                      </a:br>
                      <a:r>
                        <a:rPr lang="en-US" sz="800" b="1" dirty="0">
                          <a:solidFill>
                            <a:schemeClr val="accent1">
                              <a:lumMod val="40000"/>
                              <a:lumOff val="60000"/>
                            </a:schemeClr>
                          </a:solidFill>
                          <a:latin typeface="Avenir Book" panose="02000503020000020003" pitchFamily="2" charset="0"/>
                        </a:rPr>
                        <a:t>DATA</a:t>
                      </a:r>
                      <a:endParaRPr lang="en-US" sz="800" b="0" dirty="0">
                        <a:solidFill>
                          <a:schemeClr val="accent1">
                            <a:lumMod val="40000"/>
                            <a:lumOff val="60000"/>
                          </a:schemeClr>
                        </a:solidFill>
                        <a:latin typeface="Avenir Book" panose="02000503020000020003" pitchFamily="2" charset="0"/>
                      </a:endParaRPr>
                    </a:p>
                    <a:p>
                      <a:pPr algn="ctr"/>
                      <a:endParaRPr lang="en-US" sz="800" b="0" dirty="0">
                        <a:solidFill>
                          <a:schemeClr val="tx1"/>
                        </a:solidFill>
                        <a:latin typeface="Avenir Book" panose="02000503020000020003" pitchFamily="2" charset="0"/>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dirty="0">
                          <a:latin typeface="Avenir Book" panose="02000503020000020003" pitchFamily="2" charset="0"/>
                        </a:rPr>
                        <a:t>Involves pH, dissolved oxygen, nutrient levels (nitrates, phosphates), turbidity, salinity, heavy metals, and organic pollutants, crucial for water quality, pollution detection, and aquatic life sustainability.</a:t>
                      </a:r>
                    </a:p>
                    <a:p>
                      <a:pPr algn="ctr"/>
                      <a:endParaRPr lang="en-US" sz="800" b="0" dirty="0">
                        <a:solidFill>
                          <a:schemeClr val="tx1"/>
                        </a:solidFill>
                        <a:latin typeface="Avenir Book" panose="02000503020000020003" pitchFamily="2" charset="0"/>
                      </a:endParaRPr>
                    </a:p>
                    <a:p>
                      <a:pPr algn="ctr"/>
                      <a:r>
                        <a:rPr lang="en-US" sz="800" b="1" dirty="0">
                          <a:solidFill>
                            <a:schemeClr val="accent1">
                              <a:lumMod val="40000"/>
                              <a:lumOff val="60000"/>
                            </a:schemeClr>
                          </a:solidFill>
                          <a:latin typeface="Avenir Book" panose="02000503020000020003" pitchFamily="2" charset="0"/>
                        </a:rPr>
                        <a:t>DATA</a:t>
                      </a:r>
                      <a:endParaRPr lang="en-US" sz="800" b="0" dirty="0">
                        <a:solidFill>
                          <a:schemeClr val="tx1"/>
                        </a:solidFill>
                        <a:latin typeface="Avenir Book" panose="02000503020000020003" pitchFamily="2" charset="0"/>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dirty="0">
                          <a:latin typeface="Avenir Book" panose="02000503020000020003" pitchFamily="2" charset="0"/>
                        </a:rPr>
                        <a:t>Covers fish populations, aquatic vegetation, plankton communities, invasive species, biodiversity, and habitat conditions, helping assess ecosystem health and species dynamics.</a:t>
                      </a:r>
                    </a:p>
                    <a:p>
                      <a:pPr algn="ctr"/>
                      <a:endParaRPr lang="en-US" sz="800" b="0" dirty="0">
                        <a:solidFill>
                          <a:schemeClr val="tx1"/>
                        </a:solidFill>
                        <a:latin typeface="Avenir Book" panose="02000503020000020003" pitchFamily="2" charset="0"/>
                      </a:endParaRPr>
                    </a:p>
                    <a:p>
                      <a:pPr algn="ctr"/>
                      <a:r>
                        <a:rPr lang="en-US" sz="800" b="1" dirty="0">
                          <a:solidFill>
                            <a:schemeClr val="accent1">
                              <a:lumMod val="40000"/>
                              <a:lumOff val="60000"/>
                            </a:schemeClr>
                          </a:solidFill>
                          <a:latin typeface="Avenir Book" panose="02000503020000020003" pitchFamily="2" charset="0"/>
                        </a:rPr>
                        <a:t>DATA</a:t>
                      </a:r>
                      <a:endParaRPr lang="en-US" sz="800" b="0" dirty="0">
                        <a:solidFill>
                          <a:schemeClr val="tx1"/>
                        </a:solidFill>
                        <a:latin typeface="Avenir Book" panose="02000503020000020003" pitchFamily="2" charset="0"/>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dirty="0"/>
                        <a:t>Tracks inflow/outflow rates, groundwater connections, precipitation, evaporation, and water retention time, providing insights into a lake’s water balance and movement.</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dirty="0"/>
                    </a:p>
                    <a:p>
                      <a:pPr algn="ctr"/>
                      <a:r>
                        <a:rPr lang="en-US" sz="800" b="1" dirty="0">
                          <a:solidFill>
                            <a:schemeClr val="accent1">
                              <a:lumMod val="40000"/>
                              <a:lumOff val="60000"/>
                            </a:schemeClr>
                          </a:solidFill>
                          <a:latin typeface="Avenir Book" panose="02000503020000020003" pitchFamily="2" charset="0"/>
                        </a:rPr>
                        <a:t>DATA</a:t>
                      </a:r>
                      <a:endParaRPr lang="en-US" sz="800" b="0" dirty="0">
                        <a:solidFill>
                          <a:schemeClr val="tx1"/>
                        </a:solidFill>
                        <a:latin typeface="Avenir Book" panose="02000503020000020003" pitchFamily="2" charset="0"/>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dirty="0">
                          <a:latin typeface="Avenir Book" panose="02000503020000020003" pitchFamily="2" charset="0"/>
                        </a:rPr>
                        <a:t>Includes land use, soil type, vegetation cover, runoff patterns, and pollution sources, helping understand how surrounding landscapes impact lake health and water quality.</a:t>
                      </a:r>
                    </a:p>
                    <a:p>
                      <a:pPr algn="ctr"/>
                      <a:endParaRPr lang="en-US" sz="800" b="0" dirty="0">
                        <a:solidFill>
                          <a:schemeClr val="tx1"/>
                        </a:solidFill>
                        <a:latin typeface="Avenir Book" panose="02000503020000020003" pitchFamily="2" charset="0"/>
                      </a:endParaRPr>
                    </a:p>
                    <a:p>
                      <a:pPr algn="ctr"/>
                      <a:r>
                        <a:rPr lang="en-US" sz="800" b="1" dirty="0">
                          <a:solidFill>
                            <a:schemeClr val="accent1">
                              <a:lumMod val="40000"/>
                              <a:lumOff val="60000"/>
                            </a:schemeClr>
                          </a:solidFill>
                          <a:latin typeface="Avenir Book" panose="02000503020000020003" pitchFamily="2" charset="0"/>
                        </a:rPr>
                        <a:t>DATA</a:t>
                      </a:r>
                      <a:endParaRPr lang="en-US" sz="800" b="0" dirty="0">
                        <a:solidFill>
                          <a:schemeClr val="tx1"/>
                        </a:solidFill>
                        <a:latin typeface="Avenir Book" panose="02000503020000020003" pitchFamily="2" charset="0"/>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dirty="0">
                          <a:latin typeface="Avenir Book" panose="02000503020000020003" pitchFamily="2" charset="0"/>
                        </a:rPr>
                        <a:t>Tracks inflow/outflow rates, groundwater connections, precipitation, evaporation, and water retention time, providing insights into a lake’s water balance and movement.</a:t>
                      </a:r>
                    </a:p>
                    <a:p>
                      <a:pPr algn="ctr"/>
                      <a:endParaRPr lang="en-US" sz="800" b="0" dirty="0">
                        <a:solidFill>
                          <a:schemeClr val="tx1"/>
                        </a:solidFill>
                        <a:latin typeface="Avenir Book" panose="02000503020000020003" pitchFamily="2" charset="0"/>
                      </a:endParaRPr>
                    </a:p>
                    <a:p>
                      <a:pPr algn="ctr"/>
                      <a:r>
                        <a:rPr lang="en-US" sz="800" b="1" dirty="0">
                          <a:solidFill>
                            <a:schemeClr val="accent1">
                              <a:lumMod val="40000"/>
                              <a:lumOff val="60000"/>
                            </a:schemeClr>
                          </a:solidFill>
                          <a:latin typeface="Avenir Book" panose="02000503020000020003" pitchFamily="2" charset="0"/>
                        </a:rPr>
                        <a:t>DATA</a:t>
                      </a:r>
                      <a:endParaRPr lang="en-US" sz="800" b="0" dirty="0">
                        <a:solidFill>
                          <a:schemeClr val="tx1"/>
                        </a:solidFill>
                        <a:latin typeface="Avenir Book" panose="02000503020000020003" pitchFamily="2" charset="0"/>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dirty="0">
                          <a:latin typeface="Avenir Book" panose="02000503020000020003" pitchFamily="2" charset="0"/>
                        </a:rPr>
                        <a:t>Includes boat landings, marinas, beaches, swimming areas, fishing piers, and public entry points, helping assess recreational use, infrastructure, and human impact on the lake.</a:t>
                      </a:r>
                    </a:p>
                    <a:p>
                      <a:pPr algn="ctr"/>
                      <a:endParaRPr lang="en-US" sz="800" b="0" dirty="0">
                        <a:solidFill>
                          <a:schemeClr val="tx1"/>
                        </a:solidFill>
                        <a:latin typeface="Avenir Book" panose="02000503020000020003" pitchFamily="2" charset="0"/>
                      </a:endParaRPr>
                    </a:p>
                    <a:p>
                      <a:pPr algn="ctr"/>
                      <a:r>
                        <a:rPr lang="en-US" sz="800" b="1" dirty="0">
                          <a:solidFill>
                            <a:schemeClr val="accent1">
                              <a:lumMod val="40000"/>
                              <a:lumOff val="60000"/>
                            </a:schemeClr>
                          </a:solidFill>
                          <a:latin typeface="Avenir Book" panose="02000503020000020003" pitchFamily="2" charset="0"/>
                        </a:rPr>
                        <a:t>DATA</a:t>
                      </a:r>
                      <a:endParaRPr lang="en-US" sz="800" b="0" dirty="0">
                        <a:solidFill>
                          <a:schemeClr val="tx1"/>
                        </a:solidFill>
                        <a:latin typeface="Avenir Book" panose="02000503020000020003" pitchFamily="2" charset="0"/>
                      </a:endParaRPr>
                    </a:p>
                  </a:txBody>
                  <a:tcPr>
                    <a:noFill/>
                  </a:tcPr>
                </a:tc>
                <a:extLst>
                  <a:ext uri="{0D108BD9-81ED-4DB2-BD59-A6C34878D82A}">
                    <a16:rowId xmlns:a16="http://schemas.microsoft.com/office/drawing/2014/main" val="4112278655"/>
                  </a:ext>
                </a:extLst>
              </a:tr>
            </a:tbl>
          </a:graphicData>
        </a:graphic>
      </p:graphicFrame>
      <p:sp>
        <p:nvSpPr>
          <p:cNvPr id="9" name="Rectangle 8">
            <a:extLst>
              <a:ext uri="{FF2B5EF4-FFF2-40B4-BE49-F238E27FC236}">
                <a16:creationId xmlns:a16="http://schemas.microsoft.com/office/drawing/2014/main" id="{E8E5188C-3BB0-ABF2-D20C-5BEA7A051931}"/>
              </a:ext>
            </a:extLst>
          </p:cNvPr>
          <p:cNvSpPr/>
          <p:nvPr/>
        </p:nvSpPr>
        <p:spPr>
          <a:xfrm>
            <a:off x="0" y="956864"/>
            <a:ext cx="1594043" cy="59011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0" name="Table 9">
            <a:extLst>
              <a:ext uri="{FF2B5EF4-FFF2-40B4-BE49-F238E27FC236}">
                <a16:creationId xmlns:a16="http://schemas.microsoft.com/office/drawing/2014/main" id="{6E78DFED-D438-8787-7FE0-DBFD661B94E7}"/>
              </a:ext>
            </a:extLst>
          </p:cNvPr>
          <p:cNvGraphicFramePr>
            <a:graphicFrameLocks noGrp="1"/>
          </p:cNvGraphicFramePr>
          <p:nvPr>
            <p:extLst>
              <p:ext uri="{D42A27DB-BD31-4B8C-83A1-F6EECF244321}">
                <p14:modId xmlns:p14="http://schemas.microsoft.com/office/powerpoint/2010/main" val="3249841864"/>
              </p:ext>
            </p:extLst>
          </p:nvPr>
        </p:nvGraphicFramePr>
        <p:xfrm>
          <a:off x="412311" y="973683"/>
          <a:ext cx="1068705" cy="2225040"/>
        </p:xfrm>
        <a:graphic>
          <a:graphicData uri="http://schemas.openxmlformats.org/drawingml/2006/table">
            <a:tbl>
              <a:tblPr firstRow="1" bandRow="1">
                <a:tableStyleId>{5C22544A-7EE6-4342-B048-85BDC9FD1C3A}</a:tableStyleId>
              </a:tblPr>
              <a:tblGrid>
                <a:gridCol w="1068705">
                  <a:extLst>
                    <a:ext uri="{9D8B030D-6E8A-4147-A177-3AD203B41FA5}">
                      <a16:colId xmlns:a16="http://schemas.microsoft.com/office/drawing/2014/main" val="4254996464"/>
                    </a:ext>
                  </a:extLst>
                </a:gridCol>
              </a:tblGrid>
              <a:tr h="370840">
                <a:tc>
                  <a:txBody>
                    <a:bodyPr/>
                    <a:lstStyle/>
                    <a:p>
                      <a:r>
                        <a:rPr lang="en-US" sz="1050" b="1" dirty="0">
                          <a:solidFill>
                            <a:schemeClr val="bg1"/>
                          </a:solidFill>
                          <a:latin typeface="Avenir Book" panose="02000503020000020003" pitchFamily="2" charset="0"/>
                        </a:rPr>
                        <a:t>ACCOUNT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1057419"/>
                  </a:ext>
                </a:extLst>
              </a:tr>
              <a:tr h="370840">
                <a:tc>
                  <a:txBody>
                    <a:bodyPr/>
                    <a:lstStyle/>
                    <a:p>
                      <a:r>
                        <a:rPr lang="en-US" sz="1050" b="1" dirty="0">
                          <a:solidFill>
                            <a:schemeClr val="bg1"/>
                          </a:solidFill>
                          <a:latin typeface="Avenir Book" panose="02000503020000020003" pitchFamily="2" charset="0"/>
                        </a:rPr>
                        <a:t>PORTAL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6894332"/>
                  </a:ext>
                </a:extLst>
              </a:tr>
              <a:tr h="370840">
                <a:tc>
                  <a:txBody>
                    <a:bodyPr/>
                    <a:lstStyle/>
                    <a:p>
                      <a:r>
                        <a:rPr lang="en-US" sz="1050" b="1" dirty="0">
                          <a:solidFill>
                            <a:schemeClr val="bg1"/>
                          </a:solidFill>
                          <a:latin typeface="Avenir Book" panose="02000503020000020003" pitchFamily="2" charset="0"/>
                        </a:rPr>
                        <a:t>TOOLBOX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8666177"/>
                  </a:ext>
                </a:extLst>
              </a:tr>
              <a:tr h="370840">
                <a:tc>
                  <a:txBody>
                    <a:bodyPr/>
                    <a:lstStyle/>
                    <a:p>
                      <a:r>
                        <a:rPr lang="en-US" sz="1050" b="1" dirty="0">
                          <a:solidFill>
                            <a:schemeClr val="accent1">
                              <a:lumMod val="20000"/>
                              <a:lumOff val="80000"/>
                            </a:schemeClr>
                          </a:solidFill>
                          <a:latin typeface="Avenir Book" panose="02000503020000020003" pitchFamily="2" charset="0"/>
                        </a:rPr>
                        <a:t>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3532269"/>
                  </a:ext>
                </a:extLst>
              </a:tr>
              <a:tr h="370840">
                <a:tc>
                  <a:txBody>
                    <a:bodyPr/>
                    <a:lstStyle/>
                    <a:p>
                      <a:r>
                        <a:rPr lang="en-US" sz="1050" b="1" dirty="0">
                          <a:solidFill>
                            <a:schemeClr val="bg1"/>
                          </a:solidFill>
                          <a:latin typeface="Avenir Book" panose="02000503020000020003" pitchFamily="2" charset="0"/>
                        </a:rPr>
                        <a:t>ANALYTICS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0537920"/>
                  </a:ext>
                </a:extLst>
              </a:tr>
              <a:tr h="370840">
                <a:tc>
                  <a:txBody>
                    <a:bodyPr/>
                    <a:lstStyle/>
                    <a:p>
                      <a:r>
                        <a:rPr lang="en-US" sz="1050" b="1" dirty="0">
                          <a:solidFill>
                            <a:schemeClr val="bg1"/>
                          </a:solidFill>
                          <a:latin typeface="Avenir Book" panose="02000503020000020003" pitchFamily="2" charset="0"/>
                        </a:rPr>
                        <a:t>COMMUNITY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7610223"/>
                  </a:ext>
                </a:extLst>
              </a:tr>
            </a:tbl>
          </a:graphicData>
        </a:graphic>
      </p:graphicFrame>
      <p:pic>
        <p:nvPicPr>
          <p:cNvPr id="11" name="Picture 2" descr="Account - Free interface icons">
            <a:extLst>
              <a:ext uri="{FF2B5EF4-FFF2-40B4-BE49-F238E27FC236}">
                <a16:creationId xmlns:a16="http://schemas.microsoft.com/office/drawing/2014/main" id="{D0E6E488-56D0-F2D5-13C9-D69E997E2ED2}"/>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54639" y="6481573"/>
            <a:ext cx="276979" cy="2769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Table 11">
            <a:extLst>
              <a:ext uri="{FF2B5EF4-FFF2-40B4-BE49-F238E27FC236}">
                <a16:creationId xmlns:a16="http://schemas.microsoft.com/office/drawing/2014/main" id="{1F029472-18D6-9A60-61D6-259ED064D9B3}"/>
              </a:ext>
            </a:extLst>
          </p:cNvPr>
          <p:cNvGraphicFramePr>
            <a:graphicFrameLocks noGrp="1"/>
          </p:cNvGraphicFramePr>
          <p:nvPr>
            <p:extLst>
              <p:ext uri="{D42A27DB-BD31-4B8C-83A1-F6EECF244321}">
                <p14:modId xmlns:p14="http://schemas.microsoft.com/office/powerpoint/2010/main" val="3092759122"/>
              </p:ext>
            </p:extLst>
          </p:nvPr>
        </p:nvGraphicFramePr>
        <p:xfrm>
          <a:off x="367037" y="5738245"/>
          <a:ext cx="1181731" cy="622300"/>
        </p:xfrm>
        <a:graphic>
          <a:graphicData uri="http://schemas.openxmlformats.org/drawingml/2006/table">
            <a:tbl>
              <a:tblPr firstRow="1" bandRow="1">
                <a:tableStyleId>{5C22544A-7EE6-4342-B048-85BDC9FD1C3A}</a:tableStyleId>
              </a:tblPr>
              <a:tblGrid>
                <a:gridCol w="1181731">
                  <a:extLst>
                    <a:ext uri="{9D8B030D-6E8A-4147-A177-3AD203B41FA5}">
                      <a16:colId xmlns:a16="http://schemas.microsoft.com/office/drawing/2014/main" val="4254996464"/>
                    </a:ext>
                  </a:extLst>
                </a:gridCol>
              </a:tblGrid>
              <a:tr h="0">
                <a:tc>
                  <a:txBody>
                    <a:bodyPr/>
                    <a:lstStyle/>
                    <a:p>
                      <a:r>
                        <a:rPr lang="en-US" sz="1050" b="1" dirty="0">
                          <a:solidFill>
                            <a:schemeClr val="bg1"/>
                          </a:solidFill>
                          <a:latin typeface="Avenir Book" panose="02000503020000020003" pitchFamily="2" charset="0"/>
                        </a:rPr>
                        <a:t>SUPPORT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1057419"/>
                  </a:ext>
                </a:extLst>
              </a:tr>
              <a:tr h="370840">
                <a:tc>
                  <a:txBody>
                    <a:bodyPr/>
                    <a:lstStyle/>
                    <a:p>
                      <a:r>
                        <a:rPr lang="en-US" sz="1050" b="1" dirty="0">
                          <a:solidFill>
                            <a:schemeClr val="bg1"/>
                          </a:solidFill>
                          <a:latin typeface="Avenir Book" panose="02000503020000020003" pitchFamily="2" charset="0"/>
                        </a:rPr>
                        <a:t>SETTINGS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6894332"/>
                  </a:ext>
                </a:extLst>
              </a:tr>
            </a:tbl>
          </a:graphicData>
        </a:graphic>
      </p:graphicFrame>
      <p:sp>
        <p:nvSpPr>
          <p:cNvPr id="13" name="TextBox 12">
            <a:extLst>
              <a:ext uri="{FF2B5EF4-FFF2-40B4-BE49-F238E27FC236}">
                <a16:creationId xmlns:a16="http://schemas.microsoft.com/office/drawing/2014/main" id="{601C348C-EC8B-0CFC-B146-483D00582713}"/>
              </a:ext>
            </a:extLst>
          </p:cNvPr>
          <p:cNvSpPr txBox="1"/>
          <p:nvPr/>
        </p:nvSpPr>
        <p:spPr>
          <a:xfrm>
            <a:off x="324304" y="6456849"/>
            <a:ext cx="934871" cy="307777"/>
          </a:xfrm>
          <a:prstGeom prst="rect">
            <a:avLst/>
          </a:prstGeom>
          <a:noFill/>
        </p:spPr>
        <p:txBody>
          <a:bodyPr wrap="none" rtlCol="0">
            <a:spAutoFit/>
          </a:bodyPr>
          <a:lstStyle/>
          <a:p>
            <a:r>
              <a:rPr lang="en-US" sz="700" dirty="0">
                <a:solidFill>
                  <a:schemeClr val="bg1"/>
                </a:solidFill>
              </a:rPr>
              <a:t>J Robinson</a:t>
            </a:r>
          </a:p>
          <a:p>
            <a:r>
              <a:rPr lang="en-US" sz="700" dirty="0">
                <a:solidFill>
                  <a:schemeClr val="bg1"/>
                </a:solidFill>
              </a:rPr>
              <a:t>jwr899@gmaillcom</a:t>
            </a:r>
          </a:p>
        </p:txBody>
      </p:sp>
      <p:pic>
        <p:nvPicPr>
          <p:cNvPr id="14" name="Picture 2" descr="Enter - Free web icons">
            <a:extLst>
              <a:ext uri="{FF2B5EF4-FFF2-40B4-BE49-F238E27FC236}">
                <a16:creationId xmlns:a16="http://schemas.microsoft.com/office/drawing/2014/main" id="{35D670AB-6082-B083-0E12-CBDC8B223D57}"/>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282965" y="6512677"/>
            <a:ext cx="245875" cy="24587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black background with a black square&#10;&#10;AI-generated content may be incorrect.">
            <a:extLst>
              <a:ext uri="{FF2B5EF4-FFF2-40B4-BE49-F238E27FC236}">
                <a16:creationId xmlns:a16="http://schemas.microsoft.com/office/drawing/2014/main" id="{8281EA83-4A34-0436-7F8C-DFA3CF67B35A}"/>
              </a:ext>
            </a:extLst>
          </p:cNvPr>
          <p:cNvPicPr>
            <a:picLocks noChangeAspect="1"/>
          </p:cNvPicPr>
          <p:nvPr/>
        </p:nvPicPr>
        <p:blipFill>
          <a:blip r:embed="rId4">
            <a:lum bright="70000" contrast="-70000"/>
          </a:blip>
          <a:stretch>
            <a:fillRect/>
          </a:stretch>
        </p:blipFill>
        <p:spPr>
          <a:xfrm>
            <a:off x="18815" y="5694197"/>
            <a:ext cx="329408" cy="329408"/>
          </a:xfrm>
          <a:prstGeom prst="rect">
            <a:avLst/>
          </a:prstGeom>
        </p:spPr>
      </p:pic>
      <p:pic>
        <p:nvPicPr>
          <p:cNvPr id="16" name="Picture 15" descr="A black and white gear&#10;&#10;AI-generated content may be incorrect.">
            <a:extLst>
              <a:ext uri="{FF2B5EF4-FFF2-40B4-BE49-F238E27FC236}">
                <a16:creationId xmlns:a16="http://schemas.microsoft.com/office/drawing/2014/main" id="{A4F24431-BBD9-C037-AEBF-C3099C0CEC43}"/>
              </a:ext>
            </a:extLst>
          </p:cNvPr>
          <p:cNvPicPr>
            <a:picLocks noChangeAspect="1"/>
          </p:cNvPicPr>
          <p:nvPr/>
        </p:nvPicPr>
        <p:blipFill>
          <a:blip r:embed="rId5">
            <a:lum bright="70000" contrast="-70000"/>
          </a:blip>
          <a:stretch>
            <a:fillRect/>
          </a:stretch>
        </p:blipFill>
        <p:spPr>
          <a:xfrm>
            <a:off x="29440" y="6065681"/>
            <a:ext cx="294864" cy="294864"/>
          </a:xfrm>
          <a:prstGeom prst="rect">
            <a:avLst/>
          </a:prstGeom>
        </p:spPr>
      </p:pic>
      <p:pic>
        <p:nvPicPr>
          <p:cNvPr id="17" name="Picture 16" descr="A black background with a black square&#10;&#10;AI-generated content may be incorrect.">
            <a:extLst>
              <a:ext uri="{FF2B5EF4-FFF2-40B4-BE49-F238E27FC236}">
                <a16:creationId xmlns:a16="http://schemas.microsoft.com/office/drawing/2014/main" id="{DA5E25C9-FD69-099A-F2CA-6F6E2BFA0EB1}"/>
              </a:ext>
            </a:extLst>
          </p:cNvPr>
          <p:cNvPicPr>
            <a:picLocks noChangeAspect="1"/>
          </p:cNvPicPr>
          <p:nvPr/>
        </p:nvPicPr>
        <p:blipFill>
          <a:blip r:embed="rId6">
            <a:lum bright="70000" contrast="-70000"/>
          </a:blip>
          <a:stretch>
            <a:fillRect/>
          </a:stretch>
        </p:blipFill>
        <p:spPr>
          <a:xfrm>
            <a:off x="91185" y="976584"/>
            <a:ext cx="307777" cy="307777"/>
          </a:xfrm>
          <a:prstGeom prst="rect">
            <a:avLst/>
          </a:prstGeom>
        </p:spPr>
      </p:pic>
      <p:pic>
        <p:nvPicPr>
          <p:cNvPr id="23" name="Picture 22" descr="A blue and black logo&#10;&#10;AI-generated content may be incorrect.">
            <a:extLst>
              <a:ext uri="{FF2B5EF4-FFF2-40B4-BE49-F238E27FC236}">
                <a16:creationId xmlns:a16="http://schemas.microsoft.com/office/drawing/2014/main" id="{A85835F5-D939-4968-C274-12AEFD70AFA4}"/>
              </a:ext>
            </a:extLst>
          </p:cNvPr>
          <p:cNvPicPr>
            <a:picLocks noChangeAspect="1"/>
          </p:cNvPicPr>
          <p:nvPr/>
        </p:nvPicPr>
        <p:blipFill>
          <a:blip r:embed="rId7"/>
          <a:stretch>
            <a:fillRect/>
          </a:stretch>
        </p:blipFill>
        <p:spPr>
          <a:xfrm>
            <a:off x="139382" y="66326"/>
            <a:ext cx="551644" cy="556526"/>
          </a:xfrm>
          <a:prstGeom prst="rect">
            <a:avLst/>
          </a:prstGeom>
        </p:spPr>
      </p:pic>
      <p:graphicFrame>
        <p:nvGraphicFramePr>
          <p:cNvPr id="24" name="Table 23">
            <a:extLst>
              <a:ext uri="{FF2B5EF4-FFF2-40B4-BE49-F238E27FC236}">
                <a16:creationId xmlns:a16="http://schemas.microsoft.com/office/drawing/2014/main" id="{1F0636E3-066B-242E-6A22-2257C35B9022}"/>
              </a:ext>
            </a:extLst>
          </p:cNvPr>
          <p:cNvGraphicFramePr>
            <a:graphicFrameLocks noGrp="1"/>
          </p:cNvGraphicFramePr>
          <p:nvPr>
            <p:extLst>
              <p:ext uri="{D42A27DB-BD31-4B8C-83A1-F6EECF244321}">
                <p14:modId xmlns:p14="http://schemas.microsoft.com/office/powerpoint/2010/main" val="3893852141"/>
              </p:ext>
            </p:extLst>
          </p:nvPr>
        </p:nvGraphicFramePr>
        <p:xfrm>
          <a:off x="2315127" y="5613018"/>
          <a:ext cx="9516885" cy="1203960"/>
        </p:xfrm>
        <a:graphic>
          <a:graphicData uri="http://schemas.openxmlformats.org/drawingml/2006/table">
            <a:tbl>
              <a:tblPr firstRow="1" bandRow="1">
                <a:tableStyleId>{5C22544A-7EE6-4342-B048-85BDC9FD1C3A}</a:tableStyleId>
              </a:tblPr>
              <a:tblGrid>
                <a:gridCol w="1359555">
                  <a:extLst>
                    <a:ext uri="{9D8B030D-6E8A-4147-A177-3AD203B41FA5}">
                      <a16:colId xmlns:a16="http://schemas.microsoft.com/office/drawing/2014/main" val="902443965"/>
                    </a:ext>
                  </a:extLst>
                </a:gridCol>
                <a:gridCol w="1359555">
                  <a:extLst>
                    <a:ext uri="{9D8B030D-6E8A-4147-A177-3AD203B41FA5}">
                      <a16:colId xmlns:a16="http://schemas.microsoft.com/office/drawing/2014/main" val="4294271416"/>
                    </a:ext>
                  </a:extLst>
                </a:gridCol>
                <a:gridCol w="1359555">
                  <a:extLst>
                    <a:ext uri="{9D8B030D-6E8A-4147-A177-3AD203B41FA5}">
                      <a16:colId xmlns:a16="http://schemas.microsoft.com/office/drawing/2014/main" val="4106329381"/>
                    </a:ext>
                  </a:extLst>
                </a:gridCol>
                <a:gridCol w="1359555">
                  <a:extLst>
                    <a:ext uri="{9D8B030D-6E8A-4147-A177-3AD203B41FA5}">
                      <a16:colId xmlns:a16="http://schemas.microsoft.com/office/drawing/2014/main" val="1903328126"/>
                    </a:ext>
                  </a:extLst>
                </a:gridCol>
                <a:gridCol w="1359555">
                  <a:extLst>
                    <a:ext uri="{9D8B030D-6E8A-4147-A177-3AD203B41FA5}">
                      <a16:colId xmlns:a16="http://schemas.microsoft.com/office/drawing/2014/main" val="2994059580"/>
                    </a:ext>
                  </a:extLst>
                </a:gridCol>
                <a:gridCol w="1359555">
                  <a:extLst>
                    <a:ext uri="{9D8B030D-6E8A-4147-A177-3AD203B41FA5}">
                      <a16:colId xmlns:a16="http://schemas.microsoft.com/office/drawing/2014/main" val="2552033427"/>
                    </a:ext>
                  </a:extLst>
                </a:gridCol>
                <a:gridCol w="1359555">
                  <a:extLst>
                    <a:ext uri="{9D8B030D-6E8A-4147-A177-3AD203B41FA5}">
                      <a16:colId xmlns:a16="http://schemas.microsoft.com/office/drawing/2014/main" val="4245083159"/>
                    </a:ext>
                  </a:extLst>
                </a:gridCol>
              </a:tblGrid>
              <a:tr h="0">
                <a:tc>
                  <a:txBody>
                    <a:bodyPr/>
                    <a:lstStyle/>
                    <a:p>
                      <a:pPr algn="ctr"/>
                      <a:r>
                        <a:rPr lang="en-US" sz="1100" dirty="0">
                          <a:solidFill>
                            <a:schemeClr val="accent1">
                              <a:lumMod val="40000"/>
                              <a:lumOff val="60000"/>
                            </a:schemeClr>
                          </a:solidFill>
                          <a:latin typeface="Avenir Book" panose="02000503020000020003" pitchFamily="2" charset="0"/>
                        </a:rPr>
                        <a:t>Lab Results</a:t>
                      </a:r>
                    </a:p>
                  </a:txBody>
                  <a:tcPr anchor="ctr">
                    <a:noFill/>
                  </a:tcPr>
                </a:tc>
                <a:tc>
                  <a:txBody>
                    <a:bodyPr/>
                    <a:lstStyle/>
                    <a:p>
                      <a:pPr algn="ctr"/>
                      <a:r>
                        <a:rPr lang="en-US" sz="1100" dirty="0">
                          <a:solidFill>
                            <a:schemeClr val="accent1">
                              <a:lumMod val="40000"/>
                              <a:lumOff val="60000"/>
                            </a:schemeClr>
                          </a:solidFill>
                          <a:latin typeface="Avenir Book" panose="02000503020000020003" pitchFamily="2" charset="0"/>
                        </a:rPr>
                        <a:t>Satellite  </a:t>
                      </a:r>
                    </a:p>
                  </a:txBody>
                  <a:tcPr anchor="ctr">
                    <a:noFill/>
                  </a:tcPr>
                </a:tc>
                <a:tc>
                  <a:txBody>
                    <a:bodyPr/>
                    <a:lstStyle/>
                    <a:p>
                      <a:pPr algn="ctr"/>
                      <a:r>
                        <a:rPr lang="en-US" sz="1100" dirty="0">
                          <a:solidFill>
                            <a:schemeClr val="accent1">
                              <a:lumMod val="40000"/>
                              <a:lumOff val="60000"/>
                            </a:schemeClr>
                          </a:solidFill>
                          <a:latin typeface="Avenir Book" panose="02000503020000020003" pitchFamily="2" charset="0"/>
                        </a:rPr>
                        <a:t>Drone</a:t>
                      </a:r>
                    </a:p>
                  </a:txBody>
                  <a:tcPr anchor="ctr">
                    <a:noFill/>
                  </a:tcPr>
                </a:tc>
                <a:tc>
                  <a:txBody>
                    <a:bodyPr/>
                    <a:lstStyle/>
                    <a:p>
                      <a:pPr algn="ctr"/>
                      <a:r>
                        <a:rPr lang="en-US" sz="1100" dirty="0">
                          <a:solidFill>
                            <a:schemeClr val="accent1">
                              <a:lumMod val="40000"/>
                              <a:lumOff val="60000"/>
                            </a:schemeClr>
                          </a:solidFill>
                          <a:latin typeface="Avenir Book" panose="02000503020000020003" pitchFamily="2" charset="0"/>
                        </a:rPr>
                        <a:t>Field Testing</a:t>
                      </a:r>
                    </a:p>
                  </a:txBody>
                  <a:tcPr anchor="ctr">
                    <a:noFill/>
                  </a:tcPr>
                </a:tc>
                <a:tc>
                  <a:txBody>
                    <a:bodyPr/>
                    <a:lstStyle/>
                    <a:p>
                      <a:pPr algn="ctr"/>
                      <a:r>
                        <a:rPr lang="en-US" sz="1100" dirty="0">
                          <a:solidFill>
                            <a:schemeClr val="accent1">
                              <a:lumMod val="40000"/>
                              <a:lumOff val="60000"/>
                            </a:schemeClr>
                          </a:solidFill>
                          <a:latin typeface="Avenir Book" panose="02000503020000020003" pitchFamily="2" charset="0"/>
                        </a:rPr>
                        <a:t>In-situ Monitoring</a:t>
                      </a: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accent1">
                              <a:lumMod val="40000"/>
                              <a:lumOff val="60000"/>
                            </a:schemeClr>
                          </a:solidFill>
                          <a:latin typeface="Avenir Book" panose="02000503020000020003" pitchFamily="2" charset="0"/>
                        </a:rPr>
                        <a:t>Fish &amp; Mollusk Surveys</a:t>
                      </a: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accent1">
                              <a:lumMod val="40000"/>
                              <a:lumOff val="60000"/>
                            </a:schemeClr>
                          </a:solidFill>
                          <a:latin typeface="Avenir Book" panose="02000503020000020003" pitchFamily="2" charset="0"/>
                        </a:rPr>
                        <a:t>Historic Reports Uploaded</a:t>
                      </a:r>
                    </a:p>
                  </a:txBody>
                  <a:tcPr anchor="ctr">
                    <a:noFill/>
                  </a:tcPr>
                </a:tc>
                <a:extLst>
                  <a:ext uri="{0D108BD9-81ED-4DB2-BD59-A6C34878D82A}">
                    <a16:rowId xmlns:a16="http://schemas.microsoft.com/office/drawing/2014/main" val="3946469918"/>
                  </a:ext>
                </a:extLst>
              </a:tr>
              <a:tr h="0">
                <a:tc>
                  <a:txBody>
                    <a:bodyPr/>
                    <a:lstStyle/>
                    <a:p>
                      <a:pPr algn="ctr"/>
                      <a:r>
                        <a:rPr lang="en-US" sz="900" dirty="0">
                          <a:solidFill>
                            <a:schemeClr val="tx1"/>
                          </a:solidFill>
                          <a:latin typeface="Avenir Book" panose="02000503020000020003" pitchFamily="2" charset="0"/>
                        </a:rPr>
                        <a:t>Raw data from the lab sampling that has been produced on your lake</a:t>
                      </a:r>
                    </a:p>
                  </a:txBody>
                  <a:tcPr anchor="ctr">
                    <a:noFill/>
                  </a:tcPr>
                </a:tc>
                <a:tc>
                  <a:txBody>
                    <a:bodyPr/>
                    <a:lstStyle/>
                    <a:p>
                      <a:pPr algn="ctr"/>
                      <a:r>
                        <a:rPr lang="en-US" sz="900" dirty="0">
                          <a:solidFill>
                            <a:schemeClr val="tx1"/>
                          </a:solidFill>
                          <a:latin typeface="Avenir Book" panose="02000503020000020003" pitchFamily="2" charset="0"/>
                        </a:rPr>
                        <a:t>Images from the satellite monitoring that has been produced on your lake</a:t>
                      </a:r>
                    </a:p>
                  </a:txBody>
                  <a:tcPr anchor="ctr">
                    <a:noFill/>
                  </a:tcPr>
                </a:tc>
                <a:tc>
                  <a:txBody>
                    <a:bodyPr/>
                    <a:lstStyle/>
                    <a:p>
                      <a:pPr algn="ctr"/>
                      <a:r>
                        <a:rPr lang="en-US" sz="900" dirty="0">
                          <a:solidFill>
                            <a:schemeClr val="tx1"/>
                          </a:solidFill>
                          <a:latin typeface="Avenir Book" panose="02000503020000020003" pitchFamily="2" charset="0"/>
                        </a:rPr>
                        <a:t>Images from the drone monitoring that has been produced on your lake</a:t>
                      </a: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Avenir Book" panose="02000503020000020003" pitchFamily="2" charset="0"/>
                        </a:rPr>
                        <a:t>Raw data from the field testing that has been produced on your lake</a:t>
                      </a: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Avenir Book" panose="02000503020000020003" pitchFamily="2" charset="0"/>
                        </a:rPr>
                        <a:t>Raw data from the buoys and dock monitoring that has been produced on your lake</a:t>
                      </a: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Avenir Book" panose="02000503020000020003" pitchFamily="2" charset="0"/>
                        </a:rPr>
                        <a:t>Results from from the eDNA and </a:t>
                      </a:r>
                      <a:r>
                        <a:rPr lang="en-US" sz="900" dirty="0" err="1">
                          <a:solidFill>
                            <a:schemeClr val="tx1"/>
                          </a:solidFill>
                          <a:latin typeface="Avenir Book" panose="02000503020000020003" pitchFamily="2" charset="0"/>
                        </a:rPr>
                        <a:t>eRNA</a:t>
                      </a:r>
                      <a:r>
                        <a:rPr lang="en-US" sz="900" dirty="0">
                          <a:solidFill>
                            <a:schemeClr val="tx1"/>
                          </a:solidFill>
                          <a:latin typeface="Avenir Book" panose="02000503020000020003" pitchFamily="2" charset="0"/>
                        </a:rPr>
                        <a:t> sampling that has been produced on your lake</a:t>
                      </a: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Avenir Book" panose="02000503020000020003" pitchFamily="2" charset="0"/>
                        </a:rPr>
                        <a:t>Historic reports on your lake that have been uploaded, with key data already extracted</a:t>
                      </a:r>
                    </a:p>
                  </a:txBody>
                  <a:tcPr anchor="ctr">
                    <a:noFill/>
                  </a:tcPr>
                </a:tc>
                <a:extLst>
                  <a:ext uri="{0D108BD9-81ED-4DB2-BD59-A6C34878D82A}">
                    <a16:rowId xmlns:a16="http://schemas.microsoft.com/office/drawing/2014/main" val="1924193966"/>
                  </a:ext>
                </a:extLst>
              </a:tr>
            </a:tbl>
          </a:graphicData>
        </a:graphic>
      </p:graphicFrame>
      <p:pic>
        <p:nvPicPr>
          <p:cNvPr id="1030" name="Picture 6" descr="Arrow Up Down&quot; Icon - Download for free – Iconduck">
            <a:extLst>
              <a:ext uri="{FF2B5EF4-FFF2-40B4-BE49-F238E27FC236}">
                <a16:creationId xmlns:a16="http://schemas.microsoft.com/office/drawing/2014/main" id="{E4B79978-DC95-50C9-582B-15C05AC60D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40135" y="989155"/>
            <a:ext cx="730445" cy="70688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D4360DD9-6359-43C3-CBA5-A4870D423A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50788" y="1009410"/>
            <a:ext cx="730445" cy="73044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ydrology Icons - Free SVG &amp; PNG Hydrology Images - Noun Project">
            <a:extLst>
              <a:ext uri="{FF2B5EF4-FFF2-40B4-BE49-F238E27FC236}">
                <a16:creationId xmlns:a16="http://schemas.microsoft.com/office/drawing/2014/main" id="{AA44D3A2-91AD-A27B-BC83-7151C0EEE77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59218" y="1017762"/>
            <a:ext cx="774378" cy="77437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Watershed Vector Images (over 240)">
            <a:extLst>
              <a:ext uri="{FF2B5EF4-FFF2-40B4-BE49-F238E27FC236}">
                <a16:creationId xmlns:a16="http://schemas.microsoft.com/office/drawing/2014/main" id="{D52780F9-9114-D305-F556-BB169C18607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30772" y="904149"/>
            <a:ext cx="977900" cy="9779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40631404-F189-4612-1C4B-D07B74AE3A2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85244" y="897799"/>
            <a:ext cx="990600" cy="9906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Apple, ios, rain, raindrops, scattered showers, weather icon - Download on  Iconfinder">
            <a:extLst>
              <a:ext uri="{FF2B5EF4-FFF2-40B4-BE49-F238E27FC236}">
                <a16:creationId xmlns:a16="http://schemas.microsoft.com/office/drawing/2014/main" id="{03676B7C-2287-F7FD-E541-2A6DFB3AE2B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05528" y="861375"/>
            <a:ext cx="986003" cy="98600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0" descr="Buoy - Free miscellaneous icons">
            <a:extLst>
              <a:ext uri="{FF2B5EF4-FFF2-40B4-BE49-F238E27FC236}">
                <a16:creationId xmlns:a16="http://schemas.microsoft.com/office/drawing/2014/main" id="{3085A4E2-3F32-4497-3499-BF18525C6E41}"/>
              </a:ext>
            </a:extLst>
          </p:cNvPr>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7935101" y="4682527"/>
            <a:ext cx="847429" cy="84742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a:extLst>
              <a:ext uri="{FF2B5EF4-FFF2-40B4-BE49-F238E27FC236}">
                <a16:creationId xmlns:a16="http://schemas.microsoft.com/office/drawing/2014/main" id="{4413EE29-F3C5-A2E9-A4B8-1A258ECCC17C}"/>
              </a:ext>
            </a:extLst>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2857678" y="4722919"/>
            <a:ext cx="443954" cy="70407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descr="Drone Icon Imagens – Procure 96,305 fotos, vetores e vídeos | Adobe Stock">
            <a:extLst>
              <a:ext uri="{FF2B5EF4-FFF2-40B4-BE49-F238E27FC236}">
                <a16:creationId xmlns:a16="http://schemas.microsoft.com/office/drawing/2014/main" id="{C670FCA3-F7D8-FD47-D9B2-2F7472D68ECF}"/>
              </a:ext>
            </a:extLst>
          </p:cNvPr>
          <p:cNvPicPr>
            <a:picLocks noChangeAspect="1" noChangeArrowheads="1"/>
          </p:cNvPicPr>
          <p:nvPr/>
        </p:nvPicPr>
        <p:blipFill rotWithShape="1">
          <a:blip r:embed="rId16" cstate="print">
            <a:extLst>
              <a:ext uri="{28A0092B-C50C-407E-A947-70E740481C1C}">
                <a14:useLocalDpi xmlns:a14="http://schemas.microsoft.com/office/drawing/2010/main"/>
              </a:ext>
            </a:extLst>
          </a:blip>
          <a:srcRect/>
          <a:stretch/>
        </p:blipFill>
        <p:spPr bwMode="auto">
          <a:xfrm>
            <a:off x="5102212" y="4978156"/>
            <a:ext cx="1093221" cy="48575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a:extLst>
              <a:ext uri="{FF2B5EF4-FFF2-40B4-BE49-F238E27FC236}">
                <a16:creationId xmlns:a16="http://schemas.microsoft.com/office/drawing/2014/main" id="{EFC0EF2C-FC91-0107-C4C8-C82325750028}"/>
              </a:ext>
            </a:extLst>
          </p:cNvPr>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4150788" y="4735142"/>
            <a:ext cx="578446" cy="57844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0" descr="Biology Icon&quot; Images – Browse 1,295 Stock Photos, Vectors, and Video |  Adobe Stock">
            <a:extLst>
              <a:ext uri="{FF2B5EF4-FFF2-40B4-BE49-F238E27FC236}">
                <a16:creationId xmlns:a16="http://schemas.microsoft.com/office/drawing/2014/main" id="{AE0E1E3A-B18D-2D04-A540-4BA13233073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431131" y="4810185"/>
            <a:ext cx="660400" cy="6604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Premium Vector | Bacteria line icon Pathogen cell Germ ...">
            <a:extLst>
              <a:ext uri="{FF2B5EF4-FFF2-40B4-BE49-F238E27FC236}">
                <a16:creationId xmlns:a16="http://schemas.microsoft.com/office/drawing/2014/main" id="{7B6F6484-0B49-30C2-94DC-9EE5A17772B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570726" y="1061694"/>
            <a:ext cx="640662" cy="73044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F5382830-4CFF-F360-E6E5-7A41C39B1EDE}"/>
              </a:ext>
            </a:extLst>
          </p:cNvPr>
          <p:cNvSpPr txBox="1"/>
          <p:nvPr/>
        </p:nvSpPr>
        <p:spPr>
          <a:xfrm>
            <a:off x="2099263" y="261118"/>
            <a:ext cx="9772107" cy="584775"/>
          </a:xfrm>
          <a:prstGeom prst="rect">
            <a:avLst/>
          </a:prstGeom>
          <a:noFill/>
        </p:spPr>
        <p:txBody>
          <a:bodyPr wrap="square" rtlCol="0">
            <a:spAutoFit/>
          </a:bodyPr>
          <a:lstStyle/>
          <a:p>
            <a:r>
              <a:rPr lang="en-US" b="1" dirty="0">
                <a:latin typeface="Avenir Black" panose="02000503020000020003" pitchFamily="2" charset="0"/>
              </a:rPr>
              <a:t>Data Library</a:t>
            </a:r>
          </a:p>
          <a:p>
            <a:r>
              <a:rPr lang="en-US" sz="1400" dirty="0">
                <a:latin typeface="Avenir Book" panose="02000503020000020003" pitchFamily="2" charset="0"/>
              </a:rPr>
              <a:t>The definitive source for your lake’s health &amp; safety data</a:t>
            </a:r>
          </a:p>
        </p:txBody>
      </p:sp>
      <p:sp>
        <p:nvSpPr>
          <p:cNvPr id="42" name="TextBox 41">
            <a:extLst>
              <a:ext uri="{FF2B5EF4-FFF2-40B4-BE49-F238E27FC236}">
                <a16:creationId xmlns:a16="http://schemas.microsoft.com/office/drawing/2014/main" id="{96716A5F-FC4E-0EB6-7864-B8594A0460B1}"/>
              </a:ext>
            </a:extLst>
          </p:cNvPr>
          <p:cNvSpPr txBox="1"/>
          <p:nvPr/>
        </p:nvSpPr>
        <p:spPr>
          <a:xfrm>
            <a:off x="2207690" y="4012285"/>
            <a:ext cx="9772107" cy="584775"/>
          </a:xfrm>
          <a:prstGeom prst="rect">
            <a:avLst/>
          </a:prstGeom>
          <a:noFill/>
        </p:spPr>
        <p:txBody>
          <a:bodyPr wrap="square" rtlCol="0">
            <a:spAutoFit/>
          </a:bodyPr>
          <a:lstStyle/>
          <a:p>
            <a:r>
              <a:rPr lang="en-US" b="1" dirty="0">
                <a:latin typeface="Avenir Black" panose="02000503020000020003" pitchFamily="2" charset="0"/>
              </a:rPr>
              <a:t>Data Sources </a:t>
            </a:r>
          </a:p>
          <a:p>
            <a:r>
              <a:rPr lang="en-US" sz="1400" dirty="0">
                <a:latin typeface="Avenir Book" panose="02000503020000020003" pitchFamily="2" charset="0"/>
              </a:rPr>
              <a:t>The Lake Pulse Toolbox has been leveraged to produce more health &amp; safety data on your lake </a:t>
            </a:r>
          </a:p>
        </p:txBody>
      </p:sp>
      <p:pic>
        <p:nvPicPr>
          <p:cNvPr id="1048" name="Picture 24" descr="Premium Vector | Water testing icon line vector">
            <a:extLst>
              <a:ext uri="{FF2B5EF4-FFF2-40B4-BE49-F238E27FC236}">
                <a16:creationId xmlns:a16="http://schemas.microsoft.com/office/drawing/2014/main" id="{BF30C2F8-1AC7-5F24-09FB-B979A85608D3}"/>
              </a:ext>
            </a:extLst>
          </p:cNvPr>
          <p:cNvPicPr>
            <a:picLocks noChangeAspect="1" noChangeArrowheads="1"/>
          </p:cNvPicPr>
          <p:nvPr/>
        </p:nvPicPr>
        <p:blipFill>
          <a:blip r:embed="rId20">
            <a:biLevel thresh="75000"/>
            <a:extLst>
              <a:ext uri="{BEBA8EAE-BF5A-486C-A8C5-ECC9F3942E4B}">
                <a14:imgProps xmlns:a14="http://schemas.microsoft.com/office/drawing/2010/main">
                  <a14:imgLayer r:embed="rId21">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452012" y="4608730"/>
            <a:ext cx="1063310" cy="106331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loud Data Upload icon SVG Vector &amp; PNG Free Download | UXWing">
            <a:extLst>
              <a:ext uri="{FF2B5EF4-FFF2-40B4-BE49-F238E27FC236}">
                <a16:creationId xmlns:a16="http://schemas.microsoft.com/office/drawing/2014/main" id="{5D743693-553A-5AB7-6DBA-845498B324D5}"/>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670263" y="4879878"/>
            <a:ext cx="821978" cy="5840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8906F29-5B07-9F28-ECBB-E78A4A5BC922}"/>
              </a:ext>
            </a:extLst>
          </p:cNvPr>
          <p:cNvSpPr txBox="1"/>
          <p:nvPr/>
        </p:nvSpPr>
        <p:spPr>
          <a:xfrm>
            <a:off x="6452012" y="3689537"/>
            <a:ext cx="5631958" cy="246221"/>
          </a:xfrm>
          <a:prstGeom prst="rect">
            <a:avLst/>
          </a:prstGeom>
          <a:noFill/>
        </p:spPr>
        <p:txBody>
          <a:bodyPr wrap="square" rtlCol="0">
            <a:spAutoFit/>
          </a:bodyPr>
          <a:lstStyle/>
          <a:p>
            <a:pPr algn="r"/>
            <a:r>
              <a:rPr lang="en-US" sz="1000" dirty="0">
                <a:solidFill>
                  <a:schemeClr val="accent1">
                    <a:lumMod val="40000"/>
                    <a:lumOff val="60000"/>
                  </a:schemeClr>
                </a:solidFill>
              </a:rPr>
              <a:t>* Please contact the Boathouse if you have questions on any data.  </a:t>
            </a:r>
          </a:p>
        </p:txBody>
      </p:sp>
    </p:spTree>
    <p:extLst>
      <p:ext uri="{BB962C8B-B14F-4D97-AF65-F5344CB8AC3E}">
        <p14:creationId xmlns:p14="http://schemas.microsoft.com/office/powerpoint/2010/main" val="506208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0F57B-DF61-96CF-1CC3-D6832206DC17}"/>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DB942599-49D8-07E3-9755-CE74062052BE}"/>
              </a:ext>
            </a:extLst>
          </p:cNvPr>
          <p:cNvSpPr/>
          <p:nvPr/>
        </p:nvSpPr>
        <p:spPr>
          <a:xfrm>
            <a:off x="0" y="956864"/>
            <a:ext cx="1594043" cy="59011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2" descr="Account - Free interface icons">
            <a:extLst>
              <a:ext uri="{FF2B5EF4-FFF2-40B4-BE49-F238E27FC236}">
                <a16:creationId xmlns:a16="http://schemas.microsoft.com/office/drawing/2014/main" id="{58EBF80C-49A9-0B6A-AEB2-88118EA4F11E}"/>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4639" y="6481573"/>
            <a:ext cx="276979" cy="2769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Table 11">
            <a:extLst>
              <a:ext uri="{FF2B5EF4-FFF2-40B4-BE49-F238E27FC236}">
                <a16:creationId xmlns:a16="http://schemas.microsoft.com/office/drawing/2014/main" id="{73238FAE-4B57-E208-9D4D-AEF870D9EE7C}"/>
              </a:ext>
            </a:extLst>
          </p:cNvPr>
          <p:cNvGraphicFramePr>
            <a:graphicFrameLocks noGrp="1"/>
          </p:cNvGraphicFramePr>
          <p:nvPr/>
        </p:nvGraphicFramePr>
        <p:xfrm>
          <a:off x="367037" y="5738245"/>
          <a:ext cx="1181731" cy="622300"/>
        </p:xfrm>
        <a:graphic>
          <a:graphicData uri="http://schemas.openxmlformats.org/drawingml/2006/table">
            <a:tbl>
              <a:tblPr firstRow="1" bandRow="1">
                <a:tableStyleId>{5C22544A-7EE6-4342-B048-85BDC9FD1C3A}</a:tableStyleId>
              </a:tblPr>
              <a:tblGrid>
                <a:gridCol w="1181731">
                  <a:extLst>
                    <a:ext uri="{9D8B030D-6E8A-4147-A177-3AD203B41FA5}">
                      <a16:colId xmlns:a16="http://schemas.microsoft.com/office/drawing/2014/main" val="4254996464"/>
                    </a:ext>
                  </a:extLst>
                </a:gridCol>
              </a:tblGrid>
              <a:tr h="0">
                <a:tc>
                  <a:txBody>
                    <a:bodyPr/>
                    <a:lstStyle/>
                    <a:p>
                      <a:r>
                        <a:rPr lang="en-US" sz="1050" b="1" dirty="0">
                          <a:solidFill>
                            <a:schemeClr val="bg1"/>
                          </a:solidFill>
                          <a:latin typeface="Avenir Book" panose="02000503020000020003" pitchFamily="2" charset="0"/>
                        </a:rPr>
                        <a:t>SUPPORT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1057419"/>
                  </a:ext>
                </a:extLst>
              </a:tr>
              <a:tr h="370840">
                <a:tc>
                  <a:txBody>
                    <a:bodyPr/>
                    <a:lstStyle/>
                    <a:p>
                      <a:r>
                        <a:rPr lang="en-US" sz="1050" b="1" dirty="0">
                          <a:solidFill>
                            <a:schemeClr val="bg1"/>
                          </a:solidFill>
                          <a:latin typeface="Avenir Book" panose="02000503020000020003" pitchFamily="2" charset="0"/>
                        </a:rPr>
                        <a:t>SETTINGS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6894332"/>
                  </a:ext>
                </a:extLst>
              </a:tr>
            </a:tbl>
          </a:graphicData>
        </a:graphic>
      </p:graphicFrame>
      <p:sp>
        <p:nvSpPr>
          <p:cNvPr id="13" name="TextBox 12">
            <a:extLst>
              <a:ext uri="{FF2B5EF4-FFF2-40B4-BE49-F238E27FC236}">
                <a16:creationId xmlns:a16="http://schemas.microsoft.com/office/drawing/2014/main" id="{0EEC3849-9483-FA61-F02D-72D9F40B4F26}"/>
              </a:ext>
            </a:extLst>
          </p:cNvPr>
          <p:cNvSpPr txBox="1"/>
          <p:nvPr/>
        </p:nvSpPr>
        <p:spPr>
          <a:xfrm>
            <a:off x="324304" y="6456849"/>
            <a:ext cx="934871" cy="307777"/>
          </a:xfrm>
          <a:prstGeom prst="rect">
            <a:avLst/>
          </a:prstGeom>
          <a:noFill/>
        </p:spPr>
        <p:txBody>
          <a:bodyPr wrap="none" rtlCol="0">
            <a:spAutoFit/>
          </a:bodyPr>
          <a:lstStyle/>
          <a:p>
            <a:r>
              <a:rPr lang="en-US" sz="700" dirty="0">
                <a:solidFill>
                  <a:schemeClr val="bg1"/>
                </a:solidFill>
              </a:rPr>
              <a:t>J Robinson</a:t>
            </a:r>
          </a:p>
          <a:p>
            <a:r>
              <a:rPr lang="en-US" sz="700" dirty="0">
                <a:solidFill>
                  <a:schemeClr val="bg1"/>
                </a:solidFill>
              </a:rPr>
              <a:t>jwr899@gmaillcom</a:t>
            </a:r>
          </a:p>
        </p:txBody>
      </p:sp>
      <p:pic>
        <p:nvPicPr>
          <p:cNvPr id="14" name="Picture 2" descr="Enter - Free web icons">
            <a:extLst>
              <a:ext uri="{FF2B5EF4-FFF2-40B4-BE49-F238E27FC236}">
                <a16:creationId xmlns:a16="http://schemas.microsoft.com/office/drawing/2014/main" id="{F79B57CE-D032-EAEC-A4CD-07820BB33B4D}"/>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282965" y="6512677"/>
            <a:ext cx="245875" cy="24587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black background with a black square&#10;&#10;AI-generated content may be incorrect.">
            <a:extLst>
              <a:ext uri="{FF2B5EF4-FFF2-40B4-BE49-F238E27FC236}">
                <a16:creationId xmlns:a16="http://schemas.microsoft.com/office/drawing/2014/main" id="{13BE030F-D9A1-8B07-89BF-2A4884ACC4AE}"/>
              </a:ext>
            </a:extLst>
          </p:cNvPr>
          <p:cNvPicPr>
            <a:picLocks noChangeAspect="1"/>
          </p:cNvPicPr>
          <p:nvPr/>
        </p:nvPicPr>
        <p:blipFill>
          <a:blip r:embed="rId5">
            <a:lum bright="70000" contrast="-70000"/>
          </a:blip>
          <a:stretch>
            <a:fillRect/>
          </a:stretch>
        </p:blipFill>
        <p:spPr>
          <a:xfrm>
            <a:off x="18815" y="5694197"/>
            <a:ext cx="329408" cy="329408"/>
          </a:xfrm>
          <a:prstGeom prst="rect">
            <a:avLst/>
          </a:prstGeom>
        </p:spPr>
      </p:pic>
      <p:pic>
        <p:nvPicPr>
          <p:cNvPr id="16" name="Picture 15" descr="A black and white gear&#10;&#10;AI-generated content may be incorrect.">
            <a:extLst>
              <a:ext uri="{FF2B5EF4-FFF2-40B4-BE49-F238E27FC236}">
                <a16:creationId xmlns:a16="http://schemas.microsoft.com/office/drawing/2014/main" id="{17440BDF-3C5C-F923-DA74-C174140969B1}"/>
              </a:ext>
            </a:extLst>
          </p:cNvPr>
          <p:cNvPicPr>
            <a:picLocks noChangeAspect="1"/>
          </p:cNvPicPr>
          <p:nvPr/>
        </p:nvPicPr>
        <p:blipFill>
          <a:blip r:embed="rId6">
            <a:lum bright="70000" contrast="-70000"/>
          </a:blip>
          <a:stretch>
            <a:fillRect/>
          </a:stretch>
        </p:blipFill>
        <p:spPr>
          <a:xfrm>
            <a:off x="29440" y="6065681"/>
            <a:ext cx="294864" cy="294864"/>
          </a:xfrm>
          <a:prstGeom prst="rect">
            <a:avLst/>
          </a:prstGeom>
        </p:spPr>
      </p:pic>
      <p:pic>
        <p:nvPicPr>
          <p:cNvPr id="17" name="Picture 16" descr="A black background with a black square&#10;&#10;AI-generated content may be incorrect.">
            <a:extLst>
              <a:ext uri="{FF2B5EF4-FFF2-40B4-BE49-F238E27FC236}">
                <a16:creationId xmlns:a16="http://schemas.microsoft.com/office/drawing/2014/main" id="{6AD90518-10B0-5CC6-6D34-95404B034944}"/>
              </a:ext>
            </a:extLst>
          </p:cNvPr>
          <p:cNvPicPr>
            <a:picLocks noChangeAspect="1"/>
          </p:cNvPicPr>
          <p:nvPr/>
        </p:nvPicPr>
        <p:blipFill>
          <a:blip r:embed="rId7">
            <a:lum bright="70000" contrast="-70000"/>
          </a:blip>
          <a:stretch>
            <a:fillRect/>
          </a:stretch>
        </p:blipFill>
        <p:spPr>
          <a:xfrm>
            <a:off x="91185" y="976584"/>
            <a:ext cx="307777" cy="307777"/>
          </a:xfrm>
          <a:prstGeom prst="rect">
            <a:avLst/>
          </a:prstGeom>
        </p:spPr>
      </p:pic>
      <p:pic>
        <p:nvPicPr>
          <p:cNvPr id="23" name="Picture 22" descr="A blue and black logo&#10;&#10;AI-generated content may be incorrect.">
            <a:extLst>
              <a:ext uri="{FF2B5EF4-FFF2-40B4-BE49-F238E27FC236}">
                <a16:creationId xmlns:a16="http://schemas.microsoft.com/office/drawing/2014/main" id="{33EFA8CD-02A8-055A-1C53-713C91039391}"/>
              </a:ext>
            </a:extLst>
          </p:cNvPr>
          <p:cNvPicPr>
            <a:picLocks noChangeAspect="1"/>
          </p:cNvPicPr>
          <p:nvPr/>
        </p:nvPicPr>
        <p:blipFill>
          <a:blip r:embed="rId8"/>
          <a:stretch>
            <a:fillRect/>
          </a:stretch>
        </p:blipFill>
        <p:spPr>
          <a:xfrm>
            <a:off x="139382" y="66326"/>
            <a:ext cx="551644" cy="556526"/>
          </a:xfrm>
          <a:prstGeom prst="rect">
            <a:avLst/>
          </a:prstGeom>
        </p:spPr>
      </p:pic>
      <p:pic>
        <p:nvPicPr>
          <p:cNvPr id="1030" name="Picture 6" descr="Arrow Up Down&quot; Icon - Download for free – Iconduck">
            <a:extLst>
              <a:ext uri="{FF2B5EF4-FFF2-40B4-BE49-F238E27FC236}">
                <a16:creationId xmlns:a16="http://schemas.microsoft.com/office/drawing/2014/main" id="{1A3D11F3-E536-4C58-0D24-C990988B93E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40135" y="989155"/>
            <a:ext cx="730445" cy="706882"/>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B74CF01C-8A57-DDA3-5BE7-864A3DDAFBCF}"/>
              </a:ext>
            </a:extLst>
          </p:cNvPr>
          <p:cNvSpPr txBox="1"/>
          <p:nvPr/>
        </p:nvSpPr>
        <p:spPr>
          <a:xfrm>
            <a:off x="2099264" y="342143"/>
            <a:ext cx="4271716" cy="369332"/>
          </a:xfrm>
          <a:prstGeom prst="rect">
            <a:avLst/>
          </a:prstGeom>
          <a:noFill/>
        </p:spPr>
        <p:txBody>
          <a:bodyPr wrap="square" rtlCol="0">
            <a:spAutoFit/>
          </a:bodyPr>
          <a:lstStyle/>
          <a:p>
            <a:r>
              <a:rPr lang="en-US" b="1" dirty="0">
                <a:latin typeface="Avenir Black" panose="02000503020000020003" pitchFamily="2" charset="0"/>
              </a:rPr>
              <a:t>Data Library</a:t>
            </a:r>
          </a:p>
        </p:txBody>
      </p:sp>
      <p:graphicFrame>
        <p:nvGraphicFramePr>
          <p:cNvPr id="2" name="Table 1">
            <a:extLst>
              <a:ext uri="{FF2B5EF4-FFF2-40B4-BE49-F238E27FC236}">
                <a16:creationId xmlns:a16="http://schemas.microsoft.com/office/drawing/2014/main" id="{D5274F5C-A52B-26AB-E538-B238D0E2E7FB}"/>
              </a:ext>
            </a:extLst>
          </p:cNvPr>
          <p:cNvGraphicFramePr>
            <a:graphicFrameLocks noGrp="1"/>
          </p:cNvGraphicFramePr>
          <p:nvPr>
            <p:extLst>
              <p:ext uri="{D42A27DB-BD31-4B8C-83A1-F6EECF244321}">
                <p14:modId xmlns:p14="http://schemas.microsoft.com/office/powerpoint/2010/main" val="3595267904"/>
              </p:ext>
            </p:extLst>
          </p:nvPr>
        </p:nvGraphicFramePr>
        <p:xfrm>
          <a:off x="412311" y="973683"/>
          <a:ext cx="1068705" cy="4185920"/>
        </p:xfrm>
        <a:graphic>
          <a:graphicData uri="http://schemas.openxmlformats.org/drawingml/2006/table">
            <a:tbl>
              <a:tblPr firstRow="1" bandRow="1">
                <a:tableStyleId>{5C22544A-7EE6-4342-B048-85BDC9FD1C3A}</a:tableStyleId>
              </a:tblPr>
              <a:tblGrid>
                <a:gridCol w="1068705">
                  <a:extLst>
                    <a:ext uri="{9D8B030D-6E8A-4147-A177-3AD203B41FA5}">
                      <a16:colId xmlns:a16="http://schemas.microsoft.com/office/drawing/2014/main" val="4254996464"/>
                    </a:ext>
                  </a:extLst>
                </a:gridCol>
              </a:tblGrid>
              <a:tr h="370840">
                <a:tc>
                  <a:txBody>
                    <a:bodyPr/>
                    <a:lstStyle/>
                    <a:p>
                      <a:r>
                        <a:rPr lang="en-US" sz="1050" b="1" dirty="0">
                          <a:solidFill>
                            <a:schemeClr val="bg1"/>
                          </a:solidFill>
                          <a:latin typeface="Avenir Book" panose="02000503020000020003" pitchFamily="2" charset="0"/>
                        </a:rPr>
                        <a:t>ACCOUNT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1057419"/>
                  </a:ext>
                </a:extLst>
              </a:tr>
              <a:tr h="370840">
                <a:tc>
                  <a:txBody>
                    <a:bodyPr/>
                    <a:lstStyle/>
                    <a:p>
                      <a:r>
                        <a:rPr lang="en-US" sz="1050" b="1" dirty="0">
                          <a:solidFill>
                            <a:schemeClr val="bg1"/>
                          </a:solidFill>
                          <a:latin typeface="Avenir Book" panose="02000503020000020003" pitchFamily="2" charset="0"/>
                        </a:rPr>
                        <a:t>PORTAL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6894332"/>
                  </a:ext>
                </a:extLst>
              </a:tr>
              <a:tr h="370840">
                <a:tc>
                  <a:txBody>
                    <a:bodyPr/>
                    <a:lstStyle/>
                    <a:p>
                      <a:r>
                        <a:rPr lang="en-US" sz="1050" b="1" dirty="0">
                          <a:solidFill>
                            <a:schemeClr val="bg1"/>
                          </a:solidFill>
                          <a:latin typeface="Avenir Book" panose="02000503020000020003" pitchFamily="2" charset="0"/>
                        </a:rPr>
                        <a:t>TOOLBOX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8666177"/>
                  </a:ext>
                </a:extLst>
              </a:tr>
              <a:tr h="370840">
                <a:tc>
                  <a:txBody>
                    <a:bodyPr/>
                    <a:lstStyle/>
                    <a:p>
                      <a:r>
                        <a:rPr lang="en-US" sz="1050" b="1" dirty="0">
                          <a:solidFill>
                            <a:schemeClr val="accent1">
                              <a:lumMod val="20000"/>
                              <a:lumOff val="80000"/>
                            </a:schemeClr>
                          </a:solidFill>
                          <a:latin typeface="Avenir Book" panose="02000503020000020003" pitchFamily="2" charset="0"/>
                        </a:rPr>
                        <a:t>DATA</a:t>
                      </a:r>
                    </a:p>
                    <a:p>
                      <a:pPr marL="171450" indent="-171450">
                        <a:buFontTx/>
                        <a:buChar char="-"/>
                      </a:pPr>
                      <a:r>
                        <a:rPr lang="en-US" sz="1050" b="1" u="sng" dirty="0">
                          <a:solidFill>
                            <a:schemeClr val="accent1">
                              <a:lumMod val="20000"/>
                              <a:lumOff val="80000"/>
                            </a:schemeClr>
                          </a:solidFill>
                          <a:latin typeface="Avenir Book" panose="02000503020000020003" pitchFamily="2" charset="0"/>
                        </a:rPr>
                        <a:t>Physical</a:t>
                      </a:r>
                    </a:p>
                    <a:p>
                      <a:pPr marL="171450" indent="-171450">
                        <a:buFontTx/>
                        <a:buChar char="-"/>
                      </a:pPr>
                      <a:r>
                        <a:rPr lang="en-US" sz="1050" b="1" dirty="0">
                          <a:solidFill>
                            <a:schemeClr val="accent1">
                              <a:lumMod val="20000"/>
                              <a:lumOff val="80000"/>
                            </a:schemeClr>
                          </a:solidFill>
                          <a:latin typeface="Avenir Book" panose="02000503020000020003" pitchFamily="2" charset="0"/>
                        </a:rPr>
                        <a:t>Chemical</a:t>
                      </a:r>
                    </a:p>
                    <a:p>
                      <a:pPr marL="171450" indent="-171450">
                        <a:buFontTx/>
                        <a:buChar char="-"/>
                      </a:pPr>
                      <a:r>
                        <a:rPr lang="en-US" sz="1050" b="1" dirty="0">
                          <a:solidFill>
                            <a:schemeClr val="accent1">
                              <a:lumMod val="20000"/>
                              <a:lumOff val="80000"/>
                            </a:schemeClr>
                          </a:solidFill>
                          <a:latin typeface="Avenir Book" panose="02000503020000020003" pitchFamily="2" charset="0"/>
                        </a:rPr>
                        <a:t>Biological</a:t>
                      </a:r>
                    </a:p>
                    <a:p>
                      <a:pPr marL="171450" indent="-171450">
                        <a:buFontTx/>
                        <a:buChar char="-"/>
                      </a:pPr>
                      <a:r>
                        <a:rPr lang="en-US" sz="1050" b="1" dirty="0">
                          <a:solidFill>
                            <a:schemeClr val="accent1">
                              <a:lumMod val="20000"/>
                              <a:lumOff val="80000"/>
                            </a:schemeClr>
                          </a:solidFill>
                          <a:latin typeface="Avenir Book" panose="02000503020000020003" pitchFamily="2" charset="0"/>
                        </a:rPr>
                        <a:t>Hydrologic</a:t>
                      </a:r>
                    </a:p>
                    <a:p>
                      <a:pPr marL="171450" indent="-171450">
                        <a:buFontTx/>
                        <a:buChar char="-"/>
                      </a:pPr>
                      <a:r>
                        <a:rPr lang="en-US" sz="1050" b="1" dirty="0">
                          <a:solidFill>
                            <a:schemeClr val="accent1">
                              <a:lumMod val="20000"/>
                              <a:lumOff val="80000"/>
                            </a:schemeClr>
                          </a:solidFill>
                          <a:latin typeface="Avenir Book" panose="02000503020000020003" pitchFamily="2" charset="0"/>
                        </a:rPr>
                        <a:t>Watershed</a:t>
                      </a:r>
                    </a:p>
                    <a:p>
                      <a:pPr marL="171450" indent="-171450">
                        <a:buFontTx/>
                        <a:buChar char="-"/>
                      </a:pPr>
                      <a:r>
                        <a:rPr lang="en-US" sz="1050" b="1" dirty="0">
                          <a:solidFill>
                            <a:schemeClr val="accent1">
                              <a:lumMod val="20000"/>
                              <a:lumOff val="80000"/>
                            </a:schemeClr>
                          </a:solidFill>
                          <a:latin typeface="Avenir Book" panose="02000503020000020003" pitchFamily="2" charset="0"/>
                        </a:rPr>
                        <a:t>Weather</a:t>
                      </a:r>
                    </a:p>
                    <a:p>
                      <a:pPr marL="171450" indent="-171450">
                        <a:buFontTx/>
                        <a:buChar char="-"/>
                      </a:pPr>
                      <a:r>
                        <a:rPr lang="en-US" sz="1050" b="1" dirty="0">
                          <a:solidFill>
                            <a:schemeClr val="accent1">
                              <a:lumMod val="20000"/>
                              <a:lumOff val="80000"/>
                            </a:schemeClr>
                          </a:solidFill>
                          <a:latin typeface="Avenir Book" panose="02000503020000020003" pitchFamily="2" charset="0"/>
                        </a:rPr>
                        <a:t>Access</a:t>
                      </a:r>
                    </a:p>
                    <a:p>
                      <a:pPr marL="171450" indent="-171450">
                        <a:buFontTx/>
                        <a:buChar char="-"/>
                      </a:pPr>
                      <a:r>
                        <a:rPr lang="en-US" sz="1050" b="1" dirty="0">
                          <a:solidFill>
                            <a:schemeClr val="accent1">
                              <a:lumMod val="20000"/>
                              <a:lumOff val="80000"/>
                            </a:schemeClr>
                          </a:solidFill>
                          <a:latin typeface="Avenir Book" panose="02000503020000020003" pitchFamily="2" charset="0"/>
                        </a:rPr>
                        <a:t>Lab Results</a:t>
                      </a:r>
                    </a:p>
                    <a:p>
                      <a:pPr marL="171450" indent="-171450">
                        <a:buFontTx/>
                        <a:buChar char="-"/>
                      </a:pPr>
                      <a:r>
                        <a:rPr lang="en-US" sz="1050" b="1" dirty="0">
                          <a:solidFill>
                            <a:schemeClr val="accent1">
                              <a:lumMod val="20000"/>
                              <a:lumOff val="80000"/>
                            </a:schemeClr>
                          </a:solidFill>
                          <a:latin typeface="Avenir Book" panose="02000503020000020003" pitchFamily="2" charset="0"/>
                        </a:rPr>
                        <a:t>Satellite</a:t>
                      </a:r>
                    </a:p>
                    <a:p>
                      <a:pPr marL="171450" indent="-171450">
                        <a:buFontTx/>
                        <a:buChar char="-"/>
                      </a:pPr>
                      <a:r>
                        <a:rPr lang="en-US" sz="1050" b="1" dirty="0">
                          <a:solidFill>
                            <a:schemeClr val="accent1">
                              <a:lumMod val="20000"/>
                              <a:lumOff val="80000"/>
                            </a:schemeClr>
                          </a:solidFill>
                          <a:latin typeface="Avenir Book" panose="02000503020000020003" pitchFamily="2" charset="0"/>
                        </a:rPr>
                        <a:t>Drone</a:t>
                      </a:r>
                    </a:p>
                    <a:p>
                      <a:pPr marL="171450" indent="-171450">
                        <a:buFontTx/>
                        <a:buChar char="-"/>
                      </a:pPr>
                      <a:r>
                        <a:rPr lang="en-US" sz="1050" b="1" dirty="0">
                          <a:solidFill>
                            <a:schemeClr val="accent1">
                              <a:lumMod val="20000"/>
                              <a:lumOff val="80000"/>
                            </a:schemeClr>
                          </a:solidFill>
                          <a:latin typeface="Avenir Book" panose="02000503020000020003" pitchFamily="2" charset="0"/>
                        </a:rPr>
                        <a:t>Field</a:t>
                      </a:r>
                    </a:p>
                    <a:p>
                      <a:pPr marL="171450" indent="-171450">
                        <a:buFontTx/>
                        <a:buChar char="-"/>
                      </a:pPr>
                      <a:r>
                        <a:rPr lang="en-US" sz="1050" b="1" dirty="0">
                          <a:solidFill>
                            <a:schemeClr val="accent1">
                              <a:lumMod val="20000"/>
                              <a:lumOff val="80000"/>
                            </a:schemeClr>
                          </a:solidFill>
                          <a:latin typeface="Avenir Book" panose="02000503020000020003" pitchFamily="2" charset="0"/>
                        </a:rPr>
                        <a:t>In-situ</a:t>
                      </a:r>
                    </a:p>
                    <a:p>
                      <a:pPr marL="171450" indent="-171450">
                        <a:buFontTx/>
                        <a:buChar char="-"/>
                      </a:pPr>
                      <a:r>
                        <a:rPr lang="en-US" sz="1050" b="1" dirty="0">
                          <a:solidFill>
                            <a:schemeClr val="accent1">
                              <a:lumMod val="20000"/>
                              <a:lumOff val="80000"/>
                            </a:schemeClr>
                          </a:solidFill>
                          <a:latin typeface="Avenir Book" panose="02000503020000020003" pitchFamily="2" charset="0"/>
                        </a:rPr>
                        <a:t>Survey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3532269"/>
                  </a:ext>
                </a:extLst>
              </a:tr>
              <a:tr h="370840">
                <a:tc>
                  <a:txBody>
                    <a:bodyPr/>
                    <a:lstStyle/>
                    <a:p>
                      <a:r>
                        <a:rPr lang="en-US" sz="1050" b="1" dirty="0">
                          <a:solidFill>
                            <a:schemeClr val="bg1"/>
                          </a:solidFill>
                          <a:latin typeface="Avenir Book" panose="02000503020000020003" pitchFamily="2" charset="0"/>
                        </a:rPr>
                        <a:t>ANALYTICS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0537920"/>
                  </a:ext>
                </a:extLst>
              </a:tr>
              <a:tr h="370840">
                <a:tc>
                  <a:txBody>
                    <a:bodyPr/>
                    <a:lstStyle/>
                    <a:p>
                      <a:r>
                        <a:rPr lang="en-US" sz="1050" b="1" dirty="0">
                          <a:solidFill>
                            <a:schemeClr val="bg1"/>
                          </a:solidFill>
                          <a:latin typeface="Avenir Book" panose="02000503020000020003" pitchFamily="2" charset="0"/>
                        </a:rPr>
                        <a:t>COMMUNITY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7610223"/>
                  </a:ext>
                </a:extLst>
              </a:tr>
            </a:tbl>
          </a:graphicData>
        </a:graphic>
      </p:graphicFrame>
      <p:sp>
        <p:nvSpPr>
          <p:cNvPr id="3" name="TextBox 2">
            <a:extLst>
              <a:ext uri="{FF2B5EF4-FFF2-40B4-BE49-F238E27FC236}">
                <a16:creationId xmlns:a16="http://schemas.microsoft.com/office/drawing/2014/main" id="{78814CEE-0D4B-CEF9-49FC-CB5264DFD165}"/>
              </a:ext>
            </a:extLst>
          </p:cNvPr>
          <p:cNvSpPr txBox="1"/>
          <p:nvPr/>
        </p:nvSpPr>
        <p:spPr>
          <a:xfrm>
            <a:off x="3481693" y="1042514"/>
            <a:ext cx="6270172" cy="60016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100" b="1" dirty="0">
                <a:latin typeface="Avenir Book" panose="02000503020000020003" pitchFamily="2" charset="0"/>
              </a:rPr>
              <a:t>Physical</a:t>
            </a:r>
            <a:r>
              <a:rPr lang="en-US" sz="1100" b="0" dirty="0">
                <a:latin typeface="Avenir Book" panose="02000503020000020003" pitchFamily="2" charset="0"/>
              </a:rPr>
              <a:t>:  Includes size, depth, volume, shoreline complexity, elevation, water level fluctuations, ice cover, evaporation, and sediment composition, all essential for understanding lake hydrology and structure</a:t>
            </a:r>
          </a:p>
        </p:txBody>
      </p:sp>
      <p:graphicFrame>
        <p:nvGraphicFramePr>
          <p:cNvPr id="5" name="Table 4">
            <a:extLst>
              <a:ext uri="{FF2B5EF4-FFF2-40B4-BE49-F238E27FC236}">
                <a16:creationId xmlns:a16="http://schemas.microsoft.com/office/drawing/2014/main" id="{09ACB6CD-560B-6E8B-A4DC-4C517987FF9E}"/>
              </a:ext>
            </a:extLst>
          </p:cNvPr>
          <p:cNvGraphicFramePr>
            <a:graphicFrameLocks noGrp="1"/>
          </p:cNvGraphicFramePr>
          <p:nvPr>
            <p:extLst>
              <p:ext uri="{D42A27DB-BD31-4B8C-83A1-F6EECF244321}">
                <p14:modId xmlns:p14="http://schemas.microsoft.com/office/powerpoint/2010/main" val="1574675355"/>
              </p:ext>
            </p:extLst>
          </p:nvPr>
        </p:nvGraphicFramePr>
        <p:xfrm>
          <a:off x="2440135" y="1973717"/>
          <a:ext cx="8782047" cy="4992969"/>
        </p:xfrm>
        <a:graphic>
          <a:graphicData uri="http://schemas.openxmlformats.org/drawingml/2006/table">
            <a:tbl>
              <a:tblPr firstRow="1" bandRow="1">
                <a:tableStyleId>{5C22544A-7EE6-4342-B048-85BDC9FD1C3A}</a:tableStyleId>
              </a:tblPr>
              <a:tblGrid>
                <a:gridCol w="1383720">
                  <a:extLst>
                    <a:ext uri="{9D8B030D-6E8A-4147-A177-3AD203B41FA5}">
                      <a16:colId xmlns:a16="http://schemas.microsoft.com/office/drawing/2014/main" val="1824950128"/>
                    </a:ext>
                  </a:extLst>
                </a:gridCol>
                <a:gridCol w="1377537">
                  <a:extLst>
                    <a:ext uri="{9D8B030D-6E8A-4147-A177-3AD203B41FA5}">
                      <a16:colId xmlns:a16="http://schemas.microsoft.com/office/drawing/2014/main" val="3266592407"/>
                    </a:ext>
                  </a:extLst>
                </a:gridCol>
                <a:gridCol w="855024">
                  <a:extLst>
                    <a:ext uri="{9D8B030D-6E8A-4147-A177-3AD203B41FA5}">
                      <a16:colId xmlns:a16="http://schemas.microsoft.com/office/drawing/2014/main" val="762067920"/>
                    </a:ext>
                  </a:extLst>
                </a:gridCol>
                <a:gridCol w="5165766">
                  <a:extLst>
                    <a:ext uri="{9D8B030D-6E8A-4147-A177-3AD203B41FA5}">
                      <a16:colId xmlns:a16="http://schemas.microsoft.com/office/drawing/2014/main" val="3083569578"/>
                    </a:ext>
                  </a:extLst>
                </a:gridCol>
              </a:tblGrid>
              <a:tr h="239795">
                <a:tc>
                  <a:txBody>
                    <a:bodyPr/>
                    <a:lstStyle/>
                    <a:p>
                      <a:pPr algn="ctr"/>
                      <a:r>
                        <a:rPr lang="en-US" sz="800" dirty="0"/>
                        <a:t>Item</a:t>
                      </a:r>
                    </a:p>
                  </a:txBody>
                  <a:tcPr anchor="ctr"/>
                </a:tc>
                <a:tc>
                  <a:txBody>
                    <a:bodyPr/>
                    <a:lstStyle/>
                    <a:p>
                      <a:pPr algn="ctr"/>
                      <a:r>
                        <a:rPr lang="en-US" sz="800" dirty="0"/>
                        <a:t>Measurement</a:t>
                      </a:r>
                    </a:p>
                  </a:txBody>
                  <a:tcPr anchor="ctr"/>
                </a:tc>
                <a:tc>
                  <a:txBody>
                    <a:bodyPr/>
                    <a:lstStyle/>
                    <a:p>
                      <a:pPr algn="ctr"/>
                      <a:r>
                        <a:rPr lang="en-US" sz="800" dirty="0"/>
                        <a:t>Average (or most recent) result.</a:t>
                      </a:r>
                    </a:p>
                  </a:txBody>
                  <a:tcPr anchor="ctr"/>
                </a:tc>
                <a:tc>
                  <a:txBody>
                    <a:bodyPr/>
                    <a:lstStyle/>
                    <a:p>
                      <a:pPr algn="ctr"/>
                      <a:r>
                        <a:rPr lang="en-US" sz="800" dirty="0"/>
                        <a:t>Description</a:t>
                      </a:r>
                    </a:p>
                  </a:txBody>
                  <a:tcPr anchor="ctr"/>
                </a:tc>
                <a:extLst>
                  <a:ext uri="{0D108BD9-81ED-4DB2-BD59-A6C34878D82A}">
                    <a16:rowId xmlns:a16="http://schemas.microsoft.com/office/drawing/2014/main" val="215591638"/>
                  </a:ext>
                </a:extLst>
              </a:tr>
              <a:tr h="339983">
                <a:tc>
                  <a:txBody>
                    <a:bodyPr/>
                    <a:lstStyle/>
                    <a:p>
                      <a:pPr algn="ctr" rtl="0" fontAlgn="ctr"/>
                      <a:r>
                        <a:rPr lang="en-US" sz="800" b="1" dirty="0">
                          <a:effectLst/>
                        </a:rPr>
                        <a:t>Land Use - Urban/ Agriculture</a:t>
                      </a:r>
                    </a:p>
                  </a:txBody>
                  <a:tcPr marL="28575" marR="28575" marT="19050" marB="19050" anchor="ctr"/>
                </a:tc>
                <a:tc>
                  <a:txBody>
                    <a:bodyPr/>
                    <a:lstStyle/>
                    <a:p>
                      <a:pPr algn="ctr" rtl="0" fontAlgn="ctr"/>
                      <a:r>
                        <a:rPr lang="en-US" sz="800" dirty="0">
                          <a:effectLst/>
                        </a:rPr>
                        <a:t>% of watershed</a:t>
                      </a:r>
                    </a:p>
                  </a:txBody>
                  <a:tcPr marL="28575" marR="28575" marT="19050" marB="19050" anchor="ctr"/>
                </a:tc>
                <a:tc>
                  <a:txBody>
                    <a:bodyPr/>
                    <a:lstStyle/>
                    <a:p>
                      <a:pPr algn="ctr"/>
                      <a:r>
                        <a:rPr lang="en-US" sz="800" dirty="0"/>
                        <a:t>45% / 55%</a:t>
                      </a:r>
                    </a:p>
                  </a:txBody>
                  <a:tcPr anchor="ctr"/>
                </a:tc>
                <a:tc>
                  <a:txBody>
                    <a:bodyPr/>
                    <a:lstStyle/>
                    <a:p>
                      <a:pPr rtl="0" fontAlgn="ctr"/>
                      <a:r>
                        <a:rPr lang="en-US" sz="800" dirty="0">
                          <a:effectLst/>
                        </a:rPr>
                        <a:t>Influences nutrient runoff, sedimentation, and pollution levels, making it essential to consider for effective water quality management and ecosystem protection.</a:t>
                      </a:r>
                    </a:p>
                  </a:txBody>
                  <a:tcPr marL="28575" marR="28575" marT="19050" marB="19050" anchor="ctr"/>
                </a:tc>
                <a:extLst>
                  <a:ext uri="{0D108BD9-81ED-4DB2-BD59-A6C34878D82A}">
                    <a16:rowId xmlns:a16="http://schemas.microsoft.com/office/drawing/2014/main" val="749779012"/>
                  </a:ext>
                </a:extLst>
              </a:tr>
              <a:tr h="261146">
                <a:tc>
                  <a:txBody>
                    <a:bodyPr/>
                    <a:lstStyle/>
                    <a:p>
                      <a:pPr algn="ctr" rtl="0" fontAlgn="ctr"/>
                      <a:r>
                        <a:rPr lang="en-US" sz="800" b="1">
                          <a:effectLst/>
                        </a:rPr>
                        <a:t>Ice Thaw Date</a:t>
                      </a:r>
                    </a:p>
                  </a:txBody>
                  <a:tcPr marL="28575" marR="28575" marT="19050" marB="19050" anchor="ctr"/>
                </a:tc>
                <a:tc>
                  <a:txBody>
                    <a:bodyPr/>
                    <a:lstStyle/>
                    <a:p>
                      <a:pPr algn="ctr" rtl="0" fontAlgn="ctr"/>
                      <a:r>
                        <a:rPr lang="en-US" sz="800">
                          <a:effectLst/>
                        </a:rPr>
                        <a:t>Average date</a:t>
                      </a:r>
                    </a:p>
                  </a:txBody>
                  <a:tcPr marL="28575" marR="28575" marT="19050" marB="19050" anchor="ctr"/>
                </a:tc>
                <a:tc>
                  <a:txBody>
                    <a:bodyPr/>
                    <a:lstStyle/>
                    <a:p>
                      <a:pPr algn="ctr"/>
                      <a:r>
                        <a:rPr lang="en-US" sz="800" dirty="0"/>
                        <a:t>03 April</a:t>
                      </a:r>
                    </a:p>
                  </a:txBody>
                  <a:tcPr anchor="ctr"/>
                </a:tc>
                <a:tc>
                  <a:txBody>
                    <a:bodyPr/>
                    <a:lstStyle/>
                    <a:p>
                      <a:pPr rtl="0" fontAlgn="ctr"/>
                      <a:r>
                        <a:rPr lang="en-US" sz="800" dirty="0">
                          <a:effectLst/>
                        </a:rPr>
                        <a:t>Reflects climate patterns, affects ice-related activities, and influences biological processes, such as fish spawning and oxygen dynamics.</a:t>
                      </a:r>
                    </a:p>
                  </a:txBody>
                  <a:tcPr marL="28575" marR="28575" marT="19050" marB="19050" anchor="ctr"/>
                </a:tc>
                <a:extLst>
                  <a:ext uri="{0D108BD9-81ED-4DB2-BD59-A6C34878D82A}">
                    <a16:rowId xmlns:a16="http://schemas.microsoft.com/office/drawing/2014/main" val="1513479683"/>
                  </a:ext>
                </a:extLst>
              </a:tr>
              <a:tr h="261146">
                <a:tc>
                  <a:txBody>
                    <a:bodyPr/>
                    <a:lstStyle/>
                    <a:p>
                      <a:pPr algn="ctr" rtl="0" fontAlgn="ctr"/>
                      <a:r>
                        <a:rPr lang="en-US" sz="800" b="1">
                          <a:effectLst/>
                        </a:rPr>
                        <a:t>Ice Cover</a:t>
                      </a:r>
                    </a:p>
                  </a:txBody>
                  <a:tcPr marL="28575" marR="28575" marT="19050" marB="19050" anchor="ctr"/>
                </a:tc>
                <a:tc>
                  <a:txBody>
                    <a:bodyPr/>
                    <a:lstStyle/>
                    <a:p>
                      <a:pPr algn="ctr" rtl="0" fontAlgn="ctr"/>
                      <a:r>
                        <a:rPr lang="en-US" sz="800">
                          <a:effectLst/>
                        </a:rPr>
                        <a:t>Y / N</a:t>
                      </a:r>
                    </a:p>
                  </a:txBody>
                  <a:tcPr marL="28575" marR="28575" marT="19050" marB="19050" anchor="ctr"/>
                </a:tc>
                <a:tc>
                  <a:txBody>
                    <a:bodyPr/>
                    <a:lstStyle/>
                    <a:p>
                      <a:pPr algn="ctr"/>
                      <a:r>
                        <a:rPr lang="en-US" sz="800" dirty="0"/>
                        <a:t>Y</a:t>
                      </a:r>
                    </a:p>
                  </a:txBody>
                  <a:tcPr anchor="ctr"/>
                </a:tc>
                <a:tc>
                  <a:txBody>
                    <a:bodyPr/>
                    <a:lstStyle/>
                    <a:p>
                      <a:pPr rtl="0" fontAlgn="ctr"/>
                      <a:r>
                        <a:rPr lang="en-US" sz="800" dirty="0">
                          <a:solidFill>
                            <a:srgbClr val="0E0E0E"/>
                          </a:solidFill>
                          <a:effectLst/>
                        </a:rPr>
                        <a:t>Influences oxygen levels, nutrient cycling, and the survival of aquatic organisms during colder months.</a:t>
                      </a:r>
                    </a:p>
                  </a:txBody>
                  <a:tcPr marL="28575" marR="28575" marT="19050" marB="19050" anchor="ctr"/>
                </a:tc>
                <a:extLst>
                  <a:ext uri="{0D108BD9-81ED-4DB2-BD59-A6C34878D82A}">
                    <a16:rowId xmlns:a16="http://schemas.microsoft.com/office/drawing/2014/main" val="3695489039"/>
                  </a:ext>
                </a:extLst>
              </a:tr>
              <a:tr h="261146">
                <a:tc>
                  <a:txBody>
                    <a:bodyPr/>
                    <a:lstStyle/>
                    <a:p>
                      <a:pPr algn="ctr" rtl="0" fontAlgn="ctr"/>
                      <a:r>
                        <a:rPr lang="en-US" sz="800" b="1">
                          <a:effectLst/>
                        </a:rPr>
                        <a:t>Lake Size </a:t>
                      </a:r>
                    </a:p>
                  </a:txBody>
                  <a:tcPr marL="28575" marR="28575" marT="19050" marB="19050" anchor="ctr"/>
                </a:tc>
                <a:tc>
                  <a:txBody>
                    <a:bodyPr/>
                    <a:lstStyle/>
                    <a:p>
                      <a:pPr algn="ctr" rtl="0" fontAlgn="ctr"/>
                      <a:r>
                        <a:rPr lang="en-US" sz="800">
                          <a:effectLst/>
                        </a:rPr>
                        <a:t>Acres</a:t>
                      </a:r>
                    </a:p>
                  </a:txBody>
                  <a:tcPr marL="28575" marR="28575" marT="19050" marB="19050" anchor="ctr"/>
                </a:tc>
                <a:tc>
                  <a:txBody>
                    <a:bodyPr/>
                    <a:lstStyle/>
                    <a:p>
                      <a:pPr algn="ctr"/>
                      <a:r>
                        <a:rPr lang="en-US" sz="800" dirty="0"/>
                        <a:t>430.03</a:t>
                      </a:r>
                    </a:p>
                  </a:txBody>
                  <a:tcPr anchor="ctr"/>
                </a:tc>
                <a:tc>
                  <a:txBody>
                    <a:bodyPr/>
                    <a:lstStyle/>
                    <a:p>
                      <a:pPr rtl="0" fontAlgn="ctr"/>
                      <a:r>
                        <a:rPr lang="en-US" sz="800" dirty="0">
                          <a:effectLst/>
                        </a:rPr>
                        <a:t>Influences water volume, habitat diversity, nutrient dynamics, and the lake’s susceptibility to external impacts like pollution or climate change.</a:t>
                      </a:r>
                    </a:p>
                  </a:txBody>
                  <a:tcPr marL="28575" marR="28575" marT="19050" marB="19050" anchor="ctr"/>
                </a:tc>
                <a:extLst>
                  <a:ext uri="{0D108BD9-81ED-4DB2-BD59-A6C34878D82A}">
                    <a16:rowId xmlns:a16="http://schemas.microsoft.com/office/drawing/2014/main" val="3734524711"/>
                  </a:ext>
                </a:extLst>
              </a:tr>
              <a:tr h="418819">
                <a:tc>
                  <a:txBody>
                    <a:bodyPr/>
                    <a:lstStyle/>
                    <a:p>
                      <a:pPr algn="ctr" rtl="0" fontAlgn="ctr"/>
                      <a:r>
                        <a:rPr lang="en-US" sz="800" b="1">
                          <a:effectLst/>
                        </a:rPr>
                        <a:t>Latitude</a:t>
                      </a:r>
                    </a:p>
                  </a:txBody>
                  <a:tcPr marL="28575" marR="28575" marT="19050" marB="19050" anchor="ctr"/>
                </a:tc>
                <a:tc>
                  <a:txBody>
                    <a:bodyPr/>
                    <a:lstStyle/>
                    <a:p>
                      <a:pPr algn="ctr" rtl="0" fontAlgn="ctr"/>
                      <a:r>
                        <a:rPr lang="en-US" sz="800">
                          <a:effectLst/>
                        </a:rPr>
                        <a:t>Degrees</a:t>
                      </a:r>
                    </a:p>
                  </a:txBody>
                  <a:tcPr marL="28575" marR="28575" marT="19050" marB="19050" anchor="ctr"/>
                </a:tc>
                <a:tc>
                  <a:txBody>
                    <a:bodyPr/>
                    <a:lstStyle/>
                    <a:p>
                      <a:pPr algn="ctr"/>
                      <a:r>
                        <a:rPr lang="en-US" sz="800" b="0" i="0" kern="1200" dirty="0">
                          <a:solidFill>
                            <a:schemeClr val="dk1"/>
                          </a:solidFill>
                          <a:effectLst/>
                          <a:latin typeface="+mn-lt"/>
                          <a:ea typeface="+mn-ea"/>
                          <a:cs typeface="+mn-cs"/>
                        </a:rPr>
                        <a:t>45.2325° N, 88.0076° W</a:t>
                      </a:r>
                      <a:endParaRPr lang="en-US" sz="800" dirty="0"/>
                    </a:p>
                  </a:txBody>
                  <a:tcPr anchor="ctr"/>
                </a:tc>
                <a:tc>
                  <a:txBody>
                    <a:bodyPr/>
                    <a:lstStyle/>
                    <a:p>
                      <a:pPr rtl="0" fontAlgn="ctr"/>
                      <a:r>
                        <a:rPr lang="en-US" sz="800" dirty="0" err="1">
                          <a:effectLst/>
                        </a:rPr>
                        <a:t>Determins</a:t>
                      </a:r>
                      <a:r>
                        <a:rPr lang="en-US" sz="800" dirty="0">
                          <a:effectLst/>
                        </a:rPr>
                        <a:t> climate conditions, such as temperature, precipitation, and seasonal cycles, which influence water temperature, ice cover, and the biological and chemical processes within the lake.</a:t>
                      </a:r>
                    </a:p>
                  </a:txBody>
                  <a:tcPr marL="28575" marR="28575" marT="19050" marB="19050" anchor="ctr"/>
                </a:tc>
                <a:extLst>
                  <a:ext uri="{0D108BD9-81ED-4DB2-BD59-A6C34878D82A}">
                    <a16:rowId xmlns:a16="http://schemas.microsoft.com/office/drawing/2014/main" val="1360740593"/>
                  </a:ext>
                </a:extLst>
              </a:tr>
              <a:tr h="339983">
                <a:tc>
                  <a:txBody>
                    <a:bodyPr/>
                    <a:lstStyle/>
                    <a:p>
                      <a:pPr algn="ctr" rtl="0" fontAlgn="ctr"/>
                      <a:r>
                        <a:rPr lang="en-US" sz="800" b="1">
                          <a:effectLst/>
                        </a:rPr>
                        <a:t>Elevation</a:t>
                      </a:r>
                    </a:p>
                  </a:txBody>
                  <a:tcPr marL="28575" marR="28575" marT="19050" marB="19050" anchor="ctr"/>
                </a:tc>
                <a:tc>
                  <a:txBody>
                    <a:bodyPr/>
                    <a:lstStyle/>
                    <a:p>
                      <a:pPr algn="ctr" rtl="0" fontAlgn="ctr"/>
                      <a:r>
                        <a:rPr lang="en-US" sz="800">
                          <a:effectLst/>
                        </a:rPr>
                        <a:t>Feet above sea level</a:t>
                      </a:r>
                    </a:p>
                  </a:txBody>
                  <a:tcPr marL="28575" marR="28575" marT="19050" marB="19050" anchor="ctr"/>
                </a:tc>
                <a:tc>
                  <a:txBody>
                    <a:bodyPr/>
                    <a:lstStyle/>
                    <a:p>
                      <a:pPr algn="ctr"/>
                      <a:r>
                        <a:rPr lang="en-US" sz="800" dirty="0"/>
                        <a:t>665</a:t>
                      </a:r>
                    </a:p>
                  </a:txBody>
                  <a:tcPr anchor="ctr"/>
                </a:tc>
                <a:tc>
                  <a:txBody>
                    <a:bodyPr/>
                    <a:lstStyle/>
                    <a:p>
                      <a:pPr rtl="0" fontAlgn="ctr"/>
                      <a:r>
                        <a:rPr lang="en-US" sz="800" dirty="0">
                          <a:solidFill>
                            <a:srgbClr val="0E0E0E"/>
                          </a:solidFill>
                          <a:effectLst/>
                        </a:rPr>
                        <a:t>Important for understanding lake health and safety because it affects atmospheric pressure, temperature, and dissolved oxygen levels, influencing aquatic ecosystems and water quality.</a:t>
                      </a:r>
                    </a:p>
                  </a:txBody>
                  <a:tcPr marL="28575" marR="28575" marT="19050" marB="19050" anchor="ctr"/>
                </a:tc>
                <a:extLst>
                  <a:ext uri="{0D108BD9-81ED-4DB2-BD59-A6C34878D82A}">
                    <a16:rowId xmlns:a16="http://schemas.microsoft.com/office/drawing/2014/main" val="627917934"/>
                  </a:ext>
                </a:extLst>
              </a:tr>
              <a:tr h="261146">
                <a:tc>
                  <a:txBody>
                    <a:bodyPr/>
                    <a:lstStyle/>
                    <a:p>
                      <a:pPr algn="ctr" rtl="0" fontAlgn="ctr"/>
                      <a:r>
                        <a:rPr lang="en-US" sz="800" b="1">
                          <a:effectLst/>
                        </a:rPr>
                        <a:t>Ice Freeze Date</a:t>
                      </a:r>
                    </a:p>
                  </a:txBody>
                  <a:tcPr marL="28575" marR="28575" marT="19050" marB="19050" anchor="ctr"/>
                </a:tc>
                <a:tc>
                  <a:txBody>
                    <a:bodyPr/>
                    <a:lstStyle/>
                    <a:p>
                      <a:pPr algn="ctr" rtl="0" fontAlgn="ctr"/>
                      <a:r>
                        <a:rPr lang="en-US" sz="800">
                          <a:effectLst/>
                        </a:rPr>
                        <a:t>Average date</a:t>
                      </a:r>
                    </a:p>
                  </a:txBody>
                  <a:tcPr marL="28575" marR="28575" marT="19050" marB="19050" anchor="ctr"/>
                </a:tc>
                <a:tc>
                  <a:txBody>
                    <a:bodyPr/>
                    <a:lstStyle/>
                    <a:p>
                      <a:pPr algn="ctr"/>
                      <a:r>
                        <a:rPr lang="en-US" sz="800" dirty="0"/>
                        <a:t>14 November</a:t>
                      </a:r>
                    </a:p>
                  </a:txBody>
                  <a:tcPr anchor="ctr"/>
                </a:tc>
                <a:tc>
                  <a:txBody>
                    <a:bodyPr/>
                    <a:lstStyle/>
                    <a:p>
                      <a:pPr rtl="0" fontAlgn="ctr"/>
                      <a:r>
                        <a:rPr lang="en-US" sz="800" dirty="0">
                          <a:effectLst/>
                        </a:rPr>
                        <a:t>Reflects climate patterns, affects ice-related activities, and influences biological processes, such as fish spawning and oxygen dynamics.</a:t>
                      </a:r>
                    </a:p>
                  </a:txBody>
                  <a:tcPr marL="28575" marR="28575" marT="19050" marB="19050" anchor="ctr"/>
                </a:tc>
                <a:extLst>
                  <a:ext uri="{0D108BD9-81ED-4DB2-BD59-A6C34878D82A}">
                    <a16:rowId xmlns:a16="http://schemas.microsoft.com/office/drawing/2014/main" val="2436385676"/>
                  </a:ext>
                </a:extLst>
              </a:tr>
              <a:tr h="261146">
                <a:tc>
                  <a:txBody>
                    <a:bodyPr/>
                    <a:lstStyle/>
                    <a:p>
                      <a:pPr algn="ctr" rtl="0" fontAlgn="ctr"/>
                      <a:r>
                        <a:rPr lang="en-US" sz="800" b="1">
                          <a:effectLst/>
                        </a:rPr>
                        <a:t>Max Surface Temp</a:t>
                      </a:r>
                    </a:p>
                  </a:txBody>
                  <a:tcPr marL="28575" marR="28575" marT="19050" marB="19050" anchor="ctr"/>
                </a:tc>
                <a:tc>
                  <a:txBody>
                    <a:bodyPr/>
                    <a:lstStyle/>
                    <a:p>
                      <a:pPr algn="ctr" rtl="0" fontAlgn="ctr"/>
                      <a:r>
                        <a:rPr lang="en-US" sz="800" dirty="0">
                          <a:effectLst/>
                        </a:rPr>
                        <a:t>F</a:t>
                      </a:r>
                    </a:p>
                  </a:txBody>
                  <a:tcPr marL="28575" marR="28575" marT="19050" marB="19050" anchor="ctr"/>
                </a:tc>
                <a:tc>
                  <a:txBody>
                    <a:bodyPr/>
                    <a:lstStyle/>
                    <a:p>
                      <a:pPr algn="ctr"/>
                      <a:r>
                        <a:rPr lang="en-US" sz="800" dirty="0"/>
                        <a:t>81.4</a:t>
                      </a:r>
                    </a:p>
                  </a:txBody>
                  <a:tcPr anchor="ctr"/>
                </a:tc>
                <a:tc>
                  <a:txBody>
                    <a:bodyPr/>
                    <a:lstStyle/>
                    <a:p>
                      <a:pPr rtl="0" fontAlgn="ctr"/>
                      <a:r>
                        <a:rPr lang="en-US" sz="800" dirty="0">
                          <a:effectLst/>
                        </a:rPr>
                        <a:t>Reveals the effects of climate change, influences stratification, impacts dissolved oxygen levels, and affects the habitat suitability for aquatic life.</a:t>
                      </a:r>
                    </a:p>
                  </a:txBody>
                  <a:tcPr marL="28575" marR="28575" marT="19050" marB="19050" anchor="ctr"/>
                </a:tc>
                <a:extLst>
                  <a:ext uri="{0D108BD9-81ED-4DB2-BD59-A6C34878D82A}">
                    <a16:rowId xmlns:a16="http://schemas.microsoft.com/office/drawing/2014/main" val="3409406062"/>
                  </a:ext>
                </a:extLst>
              </a:tr>
              <a:tr h="261146">
                <a:tc>
                  <a:txBody>
                    <a:bodyPr/>
                    <a:lstStyle/>
                    <a:p>
                      <a:pPr algn="ctr" rtl="0" fontAlgn="ctr"/>
                      <a:r>
                        <a:rPr lang="en-US" sz="800" b="1">
                          <a:effectLst/>
                        </a:rPr>
                        <a:t>Average Depth</a:t>
                      </a:r>
                    </a:p>
                  </a:txBody>
                  <a:tcPr marL="28575" marR="28575" marT="19050" marB="19050" anchor="ctr"/>
                </a:tc>
                <a:tc>
                  <a:txBody>
                    <a:bodyPr/>
                    <a:lstStyle/>
                    <a:p>
                      <a:pPr algn="ctr" rtl="0" fontAlgn="ctr"/>
                      <a:r>
                        <a:rPr lang="en-US" sz="800" dirty="0">
                          <a:effectLst/>
                        </a:rPr>
                        <a:t>Feet</a:t>
                      </a:r>
                    </a:p>
                  </a:txBody>
                  <a:tcPr marL="28575" marR="28575" marT="19050" marB="19050" anchor="ctr"/>
                </a:tc>
                <a:tc>
                  <a:txBody>
                    <a:bodyPr/>
                    <a:lstStyle/>
                    <a:p>
                      <a:pPr algn="ctr"/>
                      <a:r>
                        <a:rPr lang="en-US" sz="800" dirty="0"/>
                        <a:t>25</a:t>
                      </a:r>
                    </a:p>
                  </a:txBody>
                  <a:tcPr anchor="ctr"/>
                </a:tc>
                <a:tc>
                  <a:txBody>
                    <a:bodyPr/>
                    <a:lstStyle/>
                    <a:p>
                      <a:pPr rtl="0" fontAlgn="ctr"/>
                      <a:r>
                        <a:rPr lang="en-US" sz="800" dirty="0">
                          <a:effectLst/>
                        </a:rPr>
                        <a:t>Influences temperature stratification, oxygen distribution, habitat zones, and the lake’s resilience to pollution and environmental changes.</a:t>
                      </a:r>
                    </a:p>
                  </a:txBody>
                  <a:tcPr marL="28575" marR="28575" marT="19050" marB="19050" anchor="ctr"/>
                </a:tc>
                <a:extLst>
                  <a:ext uri="{0D108BD9-81ED-4DB2-BD59-A6C34878D82A}">
                    <a16:rowId xmlns:a16="http://schemas.microsoft.com/office/drawing/2014/main" val="93185794"/>
                  </a:ext>
                </a:extLst>
              </a:tr>
              <a:tr h="261146">
                <a:tc>
                  <a:txBody>
                    <a:bodyPr/>
                    <a:lstStyle/>
                    <a:p>
                      <a:pPr algn="ctr" rtl="0" fontAlgn="ctr"/>
                      <a:r>
                        <a:rPr lang="en-US" sz="800" b="1">
                          <a:effectLst/>
                        </a:rPr>
                        <a:t>Maximum Depth</a:t>
                      </a:r>
                    </a:p>
                  </a:txBody>
                  <a:tcPr marL="28575" marR="28575" marT="19050" marB="19050" anchor="ctr"/>
                </a:tc>
                <a:tc>
                  <a:txBody>
                    <a:bodyPr/>
                    <a:lstStyle/>
                    <a:p>
                      <a:pPr algn="ctr" rtl="0" fontAlgn="ctr"/>
                      <a:r>
                        <a:rPr lang="en-US" sz="800">
                          <a:effectLst/>
                        </a:rPr>
                        <a:t>Feet</a:t>
                      </a:r>
                    </a:p>
                  </a:txBody>
                  <a:tcPr marL="28575" marR="28575" marT="19050" marB="19050" anchor="ctr"/>
                </a:tc>
                <a:tc>
                  <a:txBody>
                    <a:bodyPr/>
                    <a:lstStyle/>
                    <a:p>
                      <a:pPr algn="ctr"/>
                      <a:r>
                        <a:rPr lang="en-US" sz="800" dirty="0"/>
                        <a:t>39</a:t>
                      </a:r>
                    </a:p>
                  </a:txBody>
                  <a:tcPr anchor="ctr"/>
                </a:tc>
                <a:tc>
                  <a:txBody>
                    <a:bodyPr/>
                    <a:lstStyle/>
                    <a:p>
                      <a:pPr rtl="0" fontAlgn="ctr"/>
                      <a:r>
                        <a:rPr lang="en-US" sz="800" dirty="0">
                          <a:effectLst/>
                        </a:rPr>
                        <a:t>Influences temperature stratification, oxygen distribution, habitat zones, and the lake’s resilience to pollution and environmental changes.</a:t>
                      </a:r>
                    </a:p>
                  </a:txBody>
                  <a:tcPr marL="28575" marR="28575" marT="19050" marB="19050" anchor="ctr"/>
                </a:tc>
                <a:extLst>
                  <a:ext uri="{0D108BD9-81ED-4DB2-BD59-A6C34878D82A}">
                    <a16:rowId xmlns:a16="http://schemas.microsoft.com/office/drawing/2014/main" val="2409102220"/>
                  </a:ext>
                </a:extLst>
              </a:tr>
              <a:tr h="261146">
                <a:tc>
                  <a:txBody>
                    <a:bodyPr/>
                    <a:lstStyle/>
                    <a:p>
                      <a:pPr algn="ctr" rtl="0" fontAlgn="ctr"/>
                      <a:r>
                        <a:rPr lang="en-US" sz="800" b="1">
                          <a:effectLst/>
                        </a:rPr>
                        <a:t>Water Level</a:t>
                      </a:r>
                    </a:p>
                  </a:txBody>
                  <a:tcPr marL="28575" marR="28575" marT="19050" marB="19050" anchor="ctr"/>
                </a:tc>
                <a:tc>
                  <a:txBody>
                    <a:bodyPr/>
                    <a:lstStyle/>
                    <a:p>
                      <a:pPr algn="ctr" rtl="0" fontAlgn="ctr"/>
                      <a:r>
                        <a:rPr lang="en-US" sz="800" dirty="0">
                          <a:effectLst/>
                        </a:rPr>
                        <a:t>Feet</a:t>
                      </a:r>
                    </a:p>
                  </a:txBody>
                  <a:tcPr marL="28575" marR="28575" marT="19050" marB="19050" anchor="ctr"/>
                </a:tc>
                <a:tc>
                  <a:txBody>
                    <a:bodyPr/>
                    <a:lstStyle/>
                    <a:p>
                      <a:pPr algn="ctr"/>
                      <a:r>
                        <a:rPr lang="en-US" sz="800" dirty="0"/>
                        <a:t>665</a:t>
                      </a:r>
                    </a:p>
                  </a:txBody>
                  <a:tcPr anchor="ctr"/>
                </a:tc>
                <a:tc>
                  <a:txBody>
                    <a:bodyPr/>
                    <a:lstStyle/>
                    <a:p>
                      <a:pPr rtl="0" fontAlgn="ctr"/>
                      <a:r>
                        <a:rPr lang="en-US" sz="800" dirty="0">
                          <a:effectLst/>
                        </a:rPr>
                        <a:t>Affects habitat availability, shoreline erosion, nutrient cycling, and the overall balance of the aquatic ecosystem.</a:t>
                      </a:r>
                    </a:p>
                  </a:txBody>
                  <a:tcPr marL="28575" marR="28575" marT="19050" marB="19050" anchor="ctr"/>
                </a:tc>
                <a:extLst>
                  <a:ext uri="{0D108BD9-81ED-4DB2-BD59-A6C34878D82A}">
                    <a16:rowId xmlns:a16="http://schemas.microsoft.com/office/drawing/2014/main" val="1467631937"/>
                  </a:ext>
                </a:extLst>
              </a:tr>
              <a:tr h="261146">
                <a:tc>
                  <a:txBody>
                    <a:bodyPr/>
                    <a:lstStyle/>
                    <a:p>
                      <a:pPr algn="ctr" rtl="0" fontAlgn="ctr"/>
                      <a:r>
                        <a:rPr lang="en-US" sz="800" b="1">
                          <a:effectLst/>
                        </a:rPr>
                        <a:t>Transparency</a:t>
                      </a:r>
                    </a:p>
                  </a:txBody>
                  <a:tcPr marL="28575" marR="28575" marT="19050" marB="19050" anchor="ctr"/>
                </a:tc>
                <a:tc>
                  <a:txBody>
                    <a:bodyPr/>
                    <a:lstStyle/>
                    <a:p>
                      <a:pPr algn="ctr" rtl="0" fontAlgn="ctr"/>
                      <a:r>
                        <a:rPr lang="en-US" sz="800" dirty="0">
                          <a:effectLst/>
                        </a:rPr>
                        <a:t>Feet</a:t>
                      </a:r>
                    </a:p>
                  </a:txBody>
                  <a:tcPr marL="28575" marR="28575" marT="19050" marB="19050" anchor="ctr"/>
                </a:tc>
                <a:tc>
                  <a:txBody>
                    <a:bodyPr/>
                    <a:lstStyle/>
                    <a:p>
                      <a:pPr algn="ctr"/>
                      <a:r>
                        <a:rPr lang="en-US" sz="800" dirty="0"/>
                        <a:t>11</a:t>
                      </a:r>
                    </a:p>
                  </a:txBody>
                  <a:tcPr anchor="ctr"/>
                </a:tc>
                <a:tc>
                  <a:txBody>
                    <a:bodyPr/>
                    <a:lstStyle/>
                    <a:p>
                      <a:pPr rtl="0" fontAlgn="ctr"/>
                      <a:r>
                        <a:rPr lang="en-US" sz="800" dirty="0">
                          <a:effectLst/>
                        </a:rPr>
                        <a:t>Reflects water clarity, which impacts aquatic life, photosynthesis, and indicates potential issues like algal blooms or sediment pollution.</a:t>
                      </a:r>
                    </a:p>
                  </a:txBody>
                  <a:tcPr marL="28575" marR="28575" marT="19050" marB="19050" anchor="ctr"/>
                </a:tc>
                <a:extLst>
                  <a:ext uri="{0D108BD9-81ED-4DB2-BD59-A6C34878D82A}">
                    <a16:rowId xmlns:a16="http://schemas.microsoft.com/office/drawing/2014/main" val="3604300714"/>
                  </a:ext>
                </a:extLst>
              </a:tr>
              <a:tr h="261146">
                <a:tc>
                  <a:txBody>
                    <a:bodyPr/>
                    <a:lstStyle/>
                    <a:p>
                      <a:pPr algn="ctr" rtl="0" fontAlgn="ctr"/>
                      <a:r>
                        <a:rPr lang="en-US" sz="800" b="1">
                          <a:effectLst/>
                        </a:rPr>
                        <a:t>Light Penetration </a:t>
                      </a:r>
                    </a:p>
                  </a:txBody>
                  <a:tcPr marL="28575" marR="28575" marT="19050" marB="19050" anchor="ctr"/>
                </a:tc>
                <a:tc>
                  <a:txBody>
                    <a:bodyPr/>
                    <a:lstStyle/>
                    <a:p>
                      <a:pPr algn="ctr" rtl="0" fontAlgn="ctr"/>
                      <a:r>
                        <a:rPr lang="en-US" sz="800" dirty="0">
                          <a:effectLst/>
                        </a:rPr>
                        <a:t>Feet</a:t>
                      </a:r>
                    </a:p>
                  </a:txBody>
                  <a:tcPr marL="28575" marR="28575" marT="19050" marB="19050" anchor="ctr"/>
                </a:tc>
                <a:tc>
                  <a:txBody>
                    <a:bodyPr/>
                    <a:lstStyle/>
                    <a:p>
                      <a:pPr algn="ctr"/>
                      <a:r>
                        <a:rPr lang="en-US" sz="800" dirty="0"/>
                        <a:t>11</a:t>
                      </a:r>
                    </a:p>
                  </a:txBody>
                  <a:tcPr anchor="ctr"/>
                </a:tc>
                <a:tc>
                  <a:txBody>
                    <a:bodyPr/>
                    <a:lstStyle/>
                    <a:p>
                      <a:pPr rtl="0" fontAlgn="ctr"/>
                      <a:r>
                        <a:rPr lang="en-US" sz="800" dirty="0">
                          <a:solidFill>
                            <a:srgbClr val="0E0E0E"/>
                          </a:solidFill>
                          <a:effectLst/>
                        </a:rPr>
                        <a:t>Affects photosynthesis, aquatic plant growth, and the overall productivity and balance of the lake’s ecosystem.</a:t>
                      </a:r>
                    </a:p>
                  </a:txBody>
                  <a:tcPr marL="28575" marR="28575" marT="19050" marB="19050" anchor="ctr"/>
                </a:tc>
                <a:extLst>
                  <a:ext uri="{0D108BD9-81ED-4DB2-BD59-A6C34878D82A}">
                    <a16:rowId xmlns:a16="http://schemas.microsoft.com/office/drawing/2014/main" val="264977039"/>
                  </a:ext>
                </a:extLst>
              </a:tr>
              <a:tr h="339983">
                <a:tc>
                  <a:txBody>
                    <a:bodyPr/>
                    <a:lstStyle/>
                    <a:p>
                      <a:pPr algn="ctr" rtl="0" fontAlgn="ctr"/>
                      <a:r>
                        <a:rPr lang="en-US" sz="800" b="1">
                          <a:effectLst/>
                        </a:rPr>
                        <a:t>Sediment Composition</a:t>
                      </a:r>
                    </a:p>
                  </a:txBody>
                  <a:tcPr marL="28575" marR="28575" marT="19050" marB="19050" anchor="ctr"/>
                </a:tc>
                <a:tc>
                  <a:txBody>
                    <a:bodyPr/>
                    <a:lstStyle/>
                    <a:p>
                      <a:pPr algn="ctr" rtl="0" fontAlgn="ctr"/>
                      <a:r>
                        <a:rPr lang="en-US" sz="800" dirty="0">
                          <a:effectLst/>
                        </a:rPr>
                        <a:t>% of bottom covered by organic sediment</a:t>
                      </a:r>
                    </a:p>
                  </a:txBody>
                  <a:tcPr marL="28575" marR="28575" marT="19050" marB="19050" anchor="ctr"/>
                </a:tc>
                <a:tc>
                  <a:txBody>
                    <a:bodyPr/>
                    <a:lstStyle/>
                    <a:p>
                      <a:pPr algn="ctr"/>
                      <a:r>
                        <a:rPr lang="en-US" sz="800" dirty="0"/>
                        <a:t>22</a:t>
                      </a:r>
                    </a:p>
                  </a:txBody>
                  <a:tcPr anchor="ctr"/>
                </a:tc>
                <a:tc>
                  <a:txBody>
                    <a:bodyPr/>
                    <a:lstStyle/>
                    <a:p>
                      <a:pPr rtl="0" fontAlgn="ctr"/>
                      <a:r>
                        <a:rPr lang="en-US" sz="800" dirty="0">
                          <a:solidFill>
                            <a:srgbClr val="0E0E0E"/>
                          </a:solidFill>
                          <a:effectLst/>
                        </a:rPr>
                        <a:t>Reveals the sources of pollution, nutrient levels, and potential contaminants, influencing water quality, ecosystem dynamics, and habitat conditions.</a:t>
                      </a:r>
                    </a:p>
                  </a:txBody>
                  <a:tcPr marL="28575" marR="28575" marT="19050" marB="19050" anchor="ctr"/>
                </a:tc>
                <a:extLst>
                  <a:ext uri="{0D108BD9-81ED-4DB2-BD59-A6C34878D82A}">
                    <a16:rowId xmlns:a16="http://schemas.microsoft.com/office/drawing/2014/main" val="1166485208"/>
                  </a:ext>
                </a:extLst>
              </a:tr>
              <a:tr h="339983">
                <a:tc>
                  <a:txBody>
                    <a:bodyPr/>
                    <a:lstStyle/>
                    <a:p>
                      <a:pPr algn="ctr" rtl="0" fontAlgn="ctr"/>
                      <a:r>
                        <a:rPr lang="en-US" sz="800" b="1">
                          <a:effectLst/>
                        </a:rPr>
                        <a:t>Turbidity</a:t>
                      </a:r>
                    </a:p>
                  </a:txBody>
                  <a:tcPr marL="28575" marR="28575" marT="19050" marB="19050" anchor="ctr"/>
                </a:tc>
                <a:tc>
                  <a:txBody>
                    <a:bodyPr/>
                    <a:lstStyle/>
                    <a:p>
                      <a:pPr algn="ctr" rtl="0" fontAlgn="ctr"/>
                      <a:r>
                        <a:rPr lang="en-US" sz="800" dirty="0">
                          <a:effectLst/>
                        </a:rPr>
                        <a:t>NTU</a:t>
                      </a:r>
                    </a:p>
                  </a:txBody>
                  <a:tcPr marL="28575" marR="28575" marT="19050" marB="19050" anchor="ctr"/>
                </a:tc>
                <a:tc>
                  <a:txBody>
                    <a:bodyPr/>
                    <a:lstStyle/>
                    <a:p>
                      <a:pPr algn="ctr"/>
                      <a:r>
                        <a:rPr lang="en-US" sz="800" dirty="0"/>
                        <a:t>4</a:t>
                      </a:r>
                    </a:p>
                  </a:txBody>
                  <a:tcPr anchor="ctr"/>
                </a:tc>
                <a:tc>
                  <a:txBody>
                    <a:bodyPr/>
                    <a:lstStyle/>
                    <a:p>
                      <a:pPr rtl="0" fontAlgn="ctr"/>
                      <a:r>
                        <a:rPr lang="en-US" sz="800" dirty="0">
                          <a:effectLst/>
                        </a:rPr>
                        <a:t>Indicates the concentration of suspended particles, affecting water clarity, light penetration, photosynthesis, and the overall health of aquatic ecosystems.</a:t>
                      </a:r>
                    </a:p>
                  </a:txBody>
                  <a:tcPr marL="28575" marR="28575" marT="19050" marB="19050" anchor="ctr"/>
                </a:tc>
                <a:extLst>
                  <a:ext uri="{0D108BD9-81ED-4DB2-BD59-A6C34878D82A}">
                    <a16:rowId xmlns:a16="http://schemas.microsoft.com/office/drawing/2014/main" val="876243964"/>
                  </a:ext>
                </a:extLst>
              </a:tr>
            </a:tbl>
          </a:graphicData>
        </a:graphic>
      </p:graphicFrame>
    </p:spTree>
    <p:extLst>
      <p:ext uri="{BB962C8B-B14F-4D97-AF65-F5344CB8AC3E}">
        <p14:creationId xmlns:p14="http://schemas.microsoft.com/office/powerpoint/2010/main" val="4080111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CE1FE-AE22-929E-1424-F275B0DDCF17}"/>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235FC492-6F28-42F3-D7AE-7FBC243A71E0}"/>
              </a:ext>
            </a:extLst>
          </p:cNvPr>
          <p:cNvSpPr/>
          <p:nvPr/>
        </p:nvSpPr>
        <p:spPr>
          <a:xfrm>
            <a:off x="0" y="956864"/>
            <a:ext cx="1594043" cy="59011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2" descr="Account - Free interface icons">
            <a:extLst>
              <a:ext uri="{FF2B5EF4-FFF2-40B4-BE49-F238E27FC236}">
                <a16:creationId xmlns:a16="http://schemas.microsoft.com/office/drawing/2014/main" id="{B42E6D62-0009-4665-431E-3A2720478723}"/>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4639" y="6481573"/>
            <a:ext cx="276979" cy="2769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Table 11">
            <a:extLst>
              <a:ext uri="{FF2B5EF4-FFF2-40B4-BE49-F238E27FC236}">
                <a16:creationId xmlns:a16="http://schemas.microsoft.com/office/drawing/2014/main" id="{80C36D32-482B-A56C-98D3-93F9F15A2DBE}"/>
              </a:ext>
            </a:extLst>
          </p:cNvPr>
          <p:cNvGraphicFramePr>
            <a:graphicFrameLocks noGrp="1"/>
          </p:cNvGraphicFramePr>
          <p:nvPr/>
        </p:nvGraphicFramePr>
        <p:xfrm>
          <a:off x="367037" y="5738245"/>
          <a:ext cx="1181731" cy="622300"/>
        </p:xfrm>
        <a:graphic>
          <a:graphicData uri="http://schemas.openxmlformats.org/drawingml/2006/table">
            <a:tbl>
              <a:tblPr firstRow="1" bandRow="1">
                <a:tableStyleId>{5C22544A-7EE6-4342-B048-85BDC9FD1C3A}</a:tableStyleId>
              </a:tblPr>
              <a:tblGrid>
                <a:gridCol w="1181731">
                  <a:extLst>
                    <a:ext uri="{9D8B030D-6E8A-4147-A177-3AD203B41FA5}">
                      <a16:colId xmlns:a16="http://schemas.microsoft.com/office/drawing/2014/main" val="4254996464"/>
                    </a:ext>
                  </a:extLst>
                </a:gridCol>
              </a:tblGrid>
              <a:tr h="0">
                <a:tc>
                  <a:txBody>
                    <a:bodyPr/>
                    <a:lstStyle/>
                    <a:p>
                      <a:r>
                        <a:rPr lang="en-US" sz="1050" b="1" dirty="0">
                          <a:solidFill>
                            <a:schemeClr val="bg1"/>
                          </a:solidFill>
                          <a:latin typeface="Avenir Book" panose="02000503020000020003" pitchFamily="2" charset="0"/>
                        </a:rPr>
                        <a:t>SUPPORT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1057419"/>
                  </a:ext>
                </a:extLst>
              </a:tr>
              <a:tr h="370840">
                <a:tc>
                  <a:txBody>
                    <a:bodyPr/>
                    <a:lstStyle/>
                    <a:p>
                      <a:r>
                        <a:rPr lang="en-US" sz="1050" b="1" dirty="0">
                          <a:solidFill>
                            <a:schemeClr val="bg1"/>
                          </a:solidFill>
                          <a:latin typeface="Avenir Book" panose="02000503020000020003" pitchFamily="2" charset="0"/>
                        </a:rPr>
                        <a:t>SETTINGS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6894332"/>
                  </a:ext>
                </a:extLst>
              </a:tr>
            </a:tbl>
          </a:graphicData>
        </a:graphic>
      </p:graphicFrame>
      <p:sp>
        <p:nvSpPr>
          <p:cNvPr id="13" name="TextBox 12">
            <a:extLst>
              <a:ext uri="{FF2B5EF4-FFF2-40B4-BE49-F238E27FC236}">
                <a16:creationId xmlns:a16="http://schemas.microsoft.com/office/drawing/2014/main" id="{10FAC37E-B8A9-A0BB-D6CD-7DA6ED95C01E}"/>
              </a:ext>
            </a:extLst>
          </p:cNvPr>
          <p:cNvSpPr txBox="1"/>
          <p:nvPr/>
        </p:nvSpPr>
        <p:spPr>
          <a:xfrm>
            <a:off x="324304" y="6456849"/>
            <a:ext cx="934871" cy="307777"/>
          </a:xfrm>
          <a:prstGeom prst="rect">
            <a:avLst/>
          </a:prstGeom>
          <a:noFill/>
        </p:spPr>
        <p:txBody>
          <a:bodyPr wrap="none" rtlCol="0">
            <a:spAutoFit/>
          </a:bodyPr>
          <a:lstStyle/>
          <a:p>
            <a:r>
              <a:rPr lang="en-US" sz="700" dirty="0">
                <a:solidFill>
                  <a:schemeClr val="bg1"/>
                </a:solidFill>
              </a:rPr>
              <a:t>J Robinson</a:t>
            </a:r>
          </a:p>
          <a:p>
            <a:r>
              <a:rPr lang="en-US" sz="700" dirty="0">
                <a:solidFill>
                  <a:schemeClr val="bg1"/>
                </a:solidFill>
              </a:rPr>
              <a:t>jwr899@gmaillcom</a:t>
            </a:r>
          </a:p>
        </p:txBody>
      </p:sp>
      <p:pic>
        <p:nvPicPr>
          <p:cNvPr id="14" name="Picture 2" descr="Enter - Free web icons">
            <a:extLst>
              <a:ext uri="{FF2B5EF4-FFF2-40B4-BE49-F238E27FC236}">
                <a16:creationId xmlns:a16="http://schemas.microsoft.com/office/drawing/2014/main" id="{00D59777-4D7C-FDD4-9093-0583BF124AE2}"/>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282965" y="6512677"/>
            <a:ext cx="245875" cy="24587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black background with a black square&#10;&#10;AI-generated content may be incorrect.">
            <a:extLst>
              <a:ext uri="{FF2B5EF4-FFF2-40B4-BE49-F238E27FC236}">
                <a16:creationId xmlns:a16="http://schemas.microsoft.com/office/drawing/2014/main" id="{E330AA80-B891-3DC5-3EC9-E69B4B286D85}"/>
              </a:ext>
            </a:extLst>
          </p:cNvPr>
          <p:cNvPicPr>
            <a:picLocks noChangeAspect="1"/>
          </p:cNvPicPr>
          <p:nvPr/>
        </p:nvPicPr>
        <p:blipFill>
          <a:blip r:embed="rId5">
            <a:lum bright="70000" contrast="-70000"/>
          </a:blip>
          <a:stretch>
            <a:fillRect/>
          </a:stretch>
        </p:blipFill>
        <p:spPr>
          <a:xfrm>
            <a:off x="18815" y="5694197"/>
            <a:ext cx="329408" cy="329408"/>
          </a:xfrm>
          <a:prstGeom prst="rect">
            <a:avLst/>
          </a:prstGeom>
        </p:spPr>
      </p:pic>
      <p:pic>
        <p:nvPicPr>
          <p:cNvPr id="16" name="Picture 15" descr="A black and white gear&#10;&#10;AI-generated content may be incorrect.">
            <a:extLst>
              <a:ext uri="{FF2B5EF4-FFF2-40B4-BE49-F238E27FC236}">
                <a16:creationId xmlns:a16="http://schemas.microsoft.com/office/drawing/2014/main" id="{D64C5FC5-DC44-4E14-B1BC-0071F980D36C}"/>
              </a:ext>
            </a:extLst>
          </p:cNvPr>
          <p:cNvPicPr>
            <a:picLocks noChangeAspect="1"/>
          </p:cNvPicPr>
          <p:nvPr/>
        </p:nvPicPr>
        <p:blipFill>
          <a:blip r:embed="rId6">
            <a:lum bright="70000" contrast="-70000"/>
          </a:blip>
          <a:stretch>
            <a:fillRect/>
          </a:stretch>
        </p:blipFill>
        <p:spPr>
          <a:xfrm>
            <a:off x="29440" y="6065681"/>
            <a:ext cx="294864" cy="294864"/>
          </a:xfrm>
          <a:prstGeom prst="rect">
            <a:avLst/>
          </a:prstGeom>
        </p:spPr>
      </p:pic>
      <p:pic>
        <p:nvPicPr>
          <p:cNvPr id="17" name="Picture 16" descr="A black background with a black square&#10;&#10;AI-generated content may be incorrect.">
            <a:extLst>
              <a:ext uri="{FF2B5EF4-FFF2-40B4-BE49-F238E27FC236}">
                <a16:creationId xmlns:a16="http://schemas.microsoft.com/office/drawing/2014/main" id="{05348385-2655-F566-84A0-4633CAB4FBE8}"/>
              </a:ext>
            </a:extLst>
          </p:cNvPr>
          <p:cNvPicPr>
            <a:picLocks noChangeAspect="1"/>
          </p:cNvPicPr>
          <p:nvPr/>
        </p:nvPicPr>
        <p:blipFill>
          <a:blip r:embed="rId7">
            <a:lum bright="70000" contrast="-70000"/>
          </a:blip>
          <a:stretch>
            <a:fillRect/>
          </a:stretch>
        </p:blipFill>
        <p:spPr>
          <a:xfrm>
            <a:off x="91185" y="976584"/>
            <a:ext cx="307777" cy="307777"/>
          </a:xfrm>
          <a:prstGeom prst="rect">
            <a:avLst/>
          </a:prstGeom>
        </p:spPr>
      </p:pic>
      <p:pic>
        <p:nvPicPr>
          <p:cNvPr id="23" name="Picture 22" descr="A blue and black logo&#10;&#10;AI-generated content may be incorrect.">
            <a:extLst>
              <a:ext uri="{FF2B5EF4-FFF2-40B4-BE49-F238E27FC236}">
                <a16:creationId xmlns:a16="http://schemas.microsoft.com/office/drawing/2014/main" id="{E08F67B9-C8FF-1C7D-4FAF-DABE0484530D}"/>
              </a:ext>
            </a:extLst>
          </p:cNvPr>
          <p:cNvPicPr>
            <a:picLocks noChangeAspect="1"/>
          </p:cNvPicPr>
          <p:nvPr/>
        </p:nvPicPr>
        <p:blipFill>
          <a:blip r:embed="rId8"/>
          <a:stretch>
            <a:fillRect/>
          </a:stretch>
        </p:blipFill>
        <p:spPr>
          <a:xfrm>
            <a:off x="139382" y="66326"/>
            <a:ext cx="551644" cy="556526"/>
          </a:xfrm>
          <a:prstGeom prst="rect">
            <a:avLst/>
          </a:prstGeom>
        </p:spPr>
      </p:pic>
      <p:sp>
        <p:nvSpPr>
          <p:cNvPr id="41" name="TextBox 40">
            <a:extLst>
              <a:ext uri="{FF2B5EF4-FFF2-40B4-BE49-F238E27FC236}">
                <a16:creationId xmlns:a16="http://schemas.microsoft.com/office/drawing/2014/main" id="{07B887FC-D2B3-4303-AEF4-648D4097D1B7}"/>
              </a:ext>
            </a:extLst>
          </p:cNvPr>
          <p:cNvSpPr txBox="1"/>
          <p:nvPr/>
        </p:nvSpPr>
        <p:spPr>
          <a:xfrm>
            <a:off x="2099264" y="342143"/>
            <a:ext cx="4271716" cy="369332"/>
          </a:xfrm>
          <a:prstGeom prst="rect">
            <a:avLst/>
          </a:prstGeom>
          <a:noFill/>
        </p:spPr>
        <p:txBody>
          <a:bodyPr wrap="square" rtlCol="0">
            <a:spAutoFit/>
          </a:bodyPr>
          <a:lstStyle/>
          <a:p>
            <a:r>
              <a:rPr lang="en-US" b="1" dirty="0">
                <a:latin typeface="Avenir Black" panose="02000503020000020003" pitchFamily="2" charset="0"/>
              </a:rPr>
              <a:t>Data Library</a:t>
            </a:r>
          </a:p>
        </p:txBody>
      </p:sp>
      <p:graphicFrame>
        <p:nvGraphicFramePr>
          <p:cNvPr id="2" name="Table 1">
            <a:extLst>
              <a:ext uri="{FF2B5EF4-FFF2-40B4-BE49-F238E27FC236}">
                <a16:creationId xmlns:a16="http://schemas.microsoft.com/office/drawing/2014/main" id="{1AEDABBC-BE59-A85A-F538-FED1E6A7BA2B}"/>
              </a:ext>
            </a:extLst>
          </p:cNvPr>
          <p:cNvGraphicFramePr>
            <a:graphicFrameLocks noGrp="1"/>
          </p:cNvGraphicFramePr>
          <p:nvPr>
            <p:extLst>
              <p:ext uri="{D42A27DB-BD31-4B8C-83A1-F6EECF244321}">
                <p14:modId xmlns:p14="http://schemas.microsoft.com/office/powerpoint/2010/main" val="3475149116"/>
              </p:ext>
            </p:extLst>
          </p:nvPr>
        </p:nvGraphicFramePr>
        <p:xfrm>
          <a:off x="412311" y="973683"/>
          <a:ext cx="1068705" cy="4185920"/>
        </p:xfrm>
        <a:graphic>
          <a:graphicData uri="http://schemas.openxmlformats.org/drawingml/2006/table">
            <a:tbl>
              <a:tblPr firstRow="1" bandRow="1">
                <a:tableStyleId>{5C22544A-7EE6-4342-B048-85BDC9FD1C3A}</a:tableStyleId>
              </a:tblPr>
              <a:tblGrid>
                <a:gridCol w="1068705">
                  <a:extLst>
                    <a:ext uri="{9D8B030D-6E8A-4147-A177-3AD203B41FA5}">
                      <a16:colId xmlns:a16="http://schemas.microsoft.com/office/drawing/2014/main" val="4254996464"/>
                    </a:ext>
                  </a:extLst>
                </a:gridCol>
              </a:tblGrid>
              <a:tr h="370840">
                <a:tc>
                  <a:txBody>
                    <a:bodyPr/>
                    <a:lstStyle/>
                    <a:p>
                      <a:r>
                        <a:rPr lang="en-US" sz="1050" b="1" dirty="0">
                          <a:solidFill>
                            <a:schemeClr val="bg1"/>
                          </a:solidFill>
                          <a:latin typeface="Avenir Book" panose="02000503020000020003" pitchFamily="2" charset="0"/>
                        </a:rPr>
                        <a:t>ACCOUNT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1057419"/>
                  </a:ext>
                </a:extLst>
              </a:tr>
              <a:tr h="370840">
                <a:tc>
                  <a:txBody>
                    <a:bodyPr/>
                    <a:lstStyle/>
                    <a:p>
                      <a:r>
                        <a:rPr lang="en-US" sz="1050" b="1" dirty="0">
                          <a:solidFill>
                            <a:schemeClr val="bg1"/>
                          </a:solidFill>
                          <a:latin typeface="Avenir Book" panose="02000503020000020003" pitchFamily="2" charset="0"/>
                        </a:rPr>
                        <a:t>PORTAL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6894332"/>
                  </a:ext>
                </a:extLst>
              </a:tr>
              <a:tr h="370840">
                <a:tc>
                  <a:txBody>
                    <a:bodyPr/>
                    <a:lstStyle/>
                    <a:p>
                      <a:r>
                        <a:rPr lang="en-US" sz="1050" b="1" dirty="0">
                          <a:solidFill>
                            <a:schemeClr val="bg1"/>
                          </a:solidFill>
                          <a:latin typeface="Avenir Book" panose="02000503020000020003" pitchFamily="2" charset="0"/>
                        </a:rPr>
                        <a:t>TOOLBOX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8666177"/>
                  </a:ext>
                </a:extLst>
              </a:tr>
              <a:tr h="370840">
                <a:tc>
                  <a:txBody>
                    <a:bodyPr/>
                    <a:lstStyle/>
                    <a:p>
                      <a:r>
                        <a:rPr lang="en-US" sz="1050" b="1" dirty="0">
                          <a:solidFill>
                            <a:schemeClr val="accent1">
                              <a:lumMod val="20000"/>
                              <a:lumOff val="80000"/>
                            </a:schemeClr>
                          </a:solidFill>
                          <a:latin typeface="Avenir Book" panose="02000503020000020003" pitchFamily="2" charset="0"/>
                        </a:rPr>
                        <a:t>DATA</a:t>
                      </a:r>
                    </a:p>
                    <a:p>
                      <a:pPr marL="171450" indent="-171450">
                        <a:buFontTx/>
                        <a:buChar char="-"/>
                      </a:pPr>
                      <a:r>
                        <a:rPr lang="en-US" sz="1050" b="1" dirty="0">
                          <a:solidFill>
                            <a:schemeClr val="accent1">
                              <a:lumMod val="20000"/>
                              <a:lumOff val="80000"/>
                            </a:schemeClr>
                          </a:solidFill>
                          <a:latin typeface="Avenir Book" panose="02000503020000020003" pitchFamily="2" charset="0"/>
                        </a:rPr>
                        <a:t>Physical</a:t>
                      </a:r>
                    </a:p>
                    <a:p>
                      <a:pPr marL="171450" indent="-171450">
                        <a:buFontTx/>
                        <a:buChar char="-"/>
                      </a:pPr>
                      <a:r>
                        <a:rPr lang="en-US" sz="1050" b="1" u="sng" dirty="0">
                          <a:solidFill>
                            <a:schemeClr val="accent1">
                              <a:lumMod val="20000"/>
                              <a:lumOff val="80000"/>
                            </a:schemeClr>
                          </a:solidFill>
                          <a:latin typeface="Avenir Book" panose="02000503020000020003" pitchFamily="2" charset="0"/>
                        </a:rPr>
                        <a:t>Chemical</a:t>
                      </a:r>
                    </a:p>
                    <a:p>
                      <a:pPr marL="171450" indent="-171450">
                        <a:buFontTx/>
                        <a:buChar char="-"/>
                      </a:pPr>
                      <a:r>
                        <a:rPr lang="en-US" sz="1050" b="1" dirty="0">
                          <a:solidFill>
                            <a:schemeClr val="accent1">
                              <a:lumMod val="20000"/>
                              <a:lumOff val="80000"/>
                            </a:schemeClr>
                          </a:solidFill>
                          <a:latin typeface="Avenir Book" panose="02000503020000020003" pitchFamily="2" charset="0"/>
                        </a:rPr>
                        <a:t>Biological</a:t>
                      </a:r>
                    </a:p>
                    <a:p>
                      <a:pPr marL="171450" indent="-171450">
                        <a:buFontTx/>
                        <a:buChar char="-"/>
                      </a:pPr>
                      <a:r>
                        <a:rPr lang="en-US" sz="1050" b="1" dirty="0">
                          <a:solidFill>
                            <a:schemeClr val="accent1">
                              <a:lumMod val="20000"/>
                              <a:lumOff val="80000"/>
                            </a:schemeClr>
                          </a:solidFill>
                          <a:latin typeface="Avenir Book" panose="02000503020000020003" pitchFamily="2" charset="0"/>
                        </a:rPr>
                        <a:t>Hydrologic</a:t>
                      </a:r>
                    </a:p>
                    <a:p>
                      <a:pPr marL="171450" indent="-171450">
                        <a:buFontTx/>
                        <a:buChar char="-"/>
                      </a:pPr>
                      <a:r>
                        <a:rPr lang="en-US" sz="1050" b="1" dirty="0">
                          <a:solidFill>
                            <a:schemeClr val="accent1">
                              <a:lumMod val="20000"/>
                              <a:lumOff val="80000"/>
                            </a:schemeClr>
                          </a:solidFill>
                          <a:latin typeface="Avenir Book" panose="02000503020000020003" pitchFamily="2" charset="0"/>
                        </a:rPr>
                        <a:t>Watershed</a:t>
                      </a:r>
                    </a:p>
                    <a:p>
                      <a:pPr marL="171450" indent="-171450">
                        <a:buFontTx/>
                        <a:buChar char="-"/>
                      </a:pPr>
                      <a:r>
                        <a:rPr lang="en-US" sz="1050" b="1" dirty="0">
                          <a:solidFill>
                            <a:schemeClr val="accent1">
                              <a:lumMod val="20000"/>
                              <a:lumOff val="80000"/>
                            </a:schemeClr>
                          </a:solidFill>
                          <a:latin typeface="Avenir Book" panose="02000503020000020003" pitchFamily="2" charset="0"/>
                        </a:rPr>
                        <a:t>Weather</a:t>
                      </a:r>
                    </a:p>
                    <a:p>
                      <a:pPr marL="171450" indent="-171450">
                        <a:buFontTx/>
                        <a:buChar char="-"/>
                      </a:pPr>
                      <a:r>
                        <a:rPr lang="en-US" sz="1050" b="1" dirty="0">
                          <a:solidFill>
                            <a:schemeClr val="accent1">
                              <a:lumMod val="20000"/>
                              <a:lumOff val="80000"/>
                            </a:schemeClr>
                          </a:solidFill>
                          <a:latin typeface="Avenir Book" panose="02000503020000020003" pitchFamily="2" charset="0"/>
                        </a:rPr>
                        <a:t>Access</a:t>
                      </a:r>
                    </a:p>
                    <a:p>
                      <a:pPr marL="171450" indent="-171450">
                        <a:buFontTx/>
                        <a:buChar char="-"/>
                      </a:pPr>
                      <a:r>
                        <a:rPr lang="en-US" sz="1050" b="1" dirty="0">
                          <a:solidFill>
                            <a:schemeClr val="accent1">
                              <a:lumMod val="20000"/>
                              <a:lumOff val="80000"/>
                            </a:schemeClr>
                          </a:solidFill>
                          <a:latin typeface="Avenir Book" panose="02000503020000020003" pitchFamily="2" charset="0"/>
                        </a:rPr>
                        <a:t>Lab Results</a:t>
                      </a:r>
                    </a:p>
                    <a:p>
                      <a:pPr marL="171450" indent="-171450">
                        <a:buFontTx/>
                        <a:buChar char="-"/>
                      </a:pPr>
                      <a:r>
                        <a:rPr lang="en-US" sz="1050" b="1" dirty="0">
                          <a:solidFill>
                            <a:schemeClr val="accent1">
                              <a:lumMod val="20000"/>
                              <a:lumOff val="80000"/>
                            </a:schemeClr>
                          </a:solidFill>
                          <a:latin typeface="Avenir Book" panose="02000503020000020003" pitchFamily="2" charset="0"/>
                        </a:rPr>
                        <a:t>Satellite</a:t>
                      </a:r>
                    </a:p>
                    <a:p>
                      <a:pPr marL="171450" indent="-171450">
                        <a:buFontTx/>
                        <a:buChar char="-"/>
                      </a:pPr>
                      <a:r>
                        <a:rPr lang="en-US" sz="1050" b="1" dirty="0">
                          <a:solidFill>
                            <a:schemeClr val="accent1">
                              <a:lumMod val="20000"/>
                              <a:lumOff val="80000"/>
                            </a:schemeClr>
                          </a:solidFill>
                          <a:latin typeface="Avenir Book" panose="02000503020000020003" pitchFamily="2" charset="0"/>
                        </a:rPr>
                        <a:t>Drone</a:t>
                      </a:r>
                    </a:p>
                    <a:p>
                      <a:pPr marL="171450" indent="-171450">
                        <a:buFontTx/>
                        <a:buChar char="-"/>
                      </a:pPr>
                      <a:r>
                        <a:rPr lang="en-US" sz="1050" b="1" dirty="0">
                          <a:solidFill>
                            <a:schemeClr val="accent1">
                              <a:lumMod val="20000"/>
                              <a:lumOff val="80000"/>
                            </a:schemeClr>
                          </a:solidFill>
                          <a:latin typeface="Avenir Book" panose="02000503020000020003" pitchFamily="2" charset="0"/>
                        </a:rPr>
                        <a:t>Field</a:t>
                      </a:r>
                    </a:p>
                    <a:p>
                      <a:pPr marL="171450" indent="-171450">
                        <a:buFontTx/>
                        <a:buChar char="-"/>
                      </a:pPr>
                      <a:r>
                        <a:rPr lang="en-US" sz="1050" b="1" dirty="0">
                          <a:solidFill>
                            <a:schemeClr val="accent1">
                              <a:lumMod val="20000"/>
                              <a:lumOff val="80000"/>
                            </a:schemeClr>
                          </a:solidFill>
                          <a:latin typeface="Avenir Book" panose="02000503020000020003" pitchFamily="2" charset="0"/>
                        </a:rPr>
                        <a:t>In-situ</a:t>
                      </a:r>
                    </a:p>
                    <a:p>
                      <a:pPr marL="171450" indent="-171450">
                        <a:buFontTx/>
                        <a:buChar char="-"/>
                      </a:pPr>
                      <a:r>
                        <a:rPr lang="en-US" sz="1050" b="1" dirty="0">
                          <a:solidFill>
                            <a:schemeClr val="accent1">
                              <a:lumMod val="20000"/>
                              <a:lumOff val="80000"/>
                            </a:schemeClr>
                          </a:solidFill>
                          <a:latin typeface="Avenir Book" panose="02000503020000020003" pitchFamily="2" charset="0"/>
                        </a:rPr>
                        <a:t>Survey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3532269"/>
                  </a:ext>
                </a:extLst>
              </a:tr>
              <a:tr h="370840">
                <a:tc>
                  <a:txBody>
                    <a:bodyPr/>
                    <a:lstStyle/>
                    <a:p>
                      <a:r>
                        <a:rPr lang="en-US" sz="1050" b="1" dirty="0">
                          <a:solidFill>
                            <a:schemeClr val="bg1"/>
                          </a:solidFill>
                          <a:latin typeface="Avenir Book" panose="02000503020000020003" pitchFamily="2" charset="0"/>
                        </a:rPr>
                        <a:t>ANALYTICS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0537920"/>
                  </a:ext>
                </a:extLst>
              </a:tr>
              <a:tr h="370840">
                <a:tc>
                  <a:txBody>
                    <a:bodyPr/>
                    <a:lstStyle/>
                    <a:p>
                      <a:r>
                        <a:rPr lang="en-US" sz="1050" b="1" dirty="0">
                          <a:solidFill>
                            <a:schemeClr val="bg1"/>
                          </a:solidFill>
                          <a:latin typeface="Avenir Book" panose="02000503020000020003" pitchFamily="2" charset="0"/>
                        </a:rPr>
                        <a:t>COMMUNITY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7610223"/>
                  </a:ext>
                </a:extLst>
              </a:tr>
            </a:tbl>
          </a:graphicData>
        </a:graphic>
      </p:graphicFrame>
      <p:sp>
        <p:nvSpPr>
          <p:cNvPr id="3" name="TextBox 2">
            <a:extLst>
              <a:ext uri="{FF2B5EF4-FFF2-40B4-BE49-F238E27FC236}">
                <a16:creationId xmlns:a16="http://schemas.microsoft.com/office/drawing/2014/main" id="{4A261345-7734-CEAD-5035-E5244E6C4FEB}"/>
              </a:ext>
            </a:extLst>
          </p:cNvPr>
          <p:cNvSpPr txBox="1"/>
          <p:nvPr/>
        </p:nvSpPr>
        <p:spPr>
          <a:xfrm>
            <a:off x="3481693" y="1042514"/>
            <a:ext cx="6270172" cy="769441"/>
          </a:xfrm>
          <a:prstGeom prst="rect">
            <a:avLst/>
          </a:prstGeom>
          <a:noFill/>
        </p:spPr>
        <p:txBody>
          <a:bodyPr wrap="square" rtlCol="0">
            <a:spAutoFit/>
          </a:bodyPr>
          <a:lstStyle/>
          <a:p>
            <a:pPr>
              <a:defRPr/>
            </a:pPr>
            <a:r>
              <a:rPr lang="en-US" sz="1100" b="1" dirty="0">
                <a:latin typeface="Avenir Book" panose="02000503020000020003" pitchFamily="2" charset="0"/>
              </a:rPr>
              <a:t>Chemical</a:t>
            </a:r>
            <a:r>
              <a:rPr lang="en-US" sz="1100" b="0" dirty="0">
                <a:latin typeface="Avenir Book" panose="02000503020000020003" pitchFamily="2" charset="0"/>
              </a:rPr>
              <a:t>:  Involves pH, dissolved oxygen, nutrient levels (nitrates, phosphates), turbidity, salinity, heavy metals, and organic pollutants, crucial for water quality, pollution detection, and aquatic life sustainability.</a:t>
            </a:r>
          </a:p>
          <a:p>
            <a:pPr marL="0" marR="0" lvl="0" indent="0" defTabSz="914400" rtl="0" eaLnBrk="1" fontAlgn="auto" latinLnBrk="0" hangingPunct="1">
              <a:lnSpc>
                <a:spcPct val="100000"/>
              </a:lnSpc>
              <a:spcBef>
                <a:spcPts val="0"/>
              </a:spcBef>
              <a:spcAft>
                <a:spcPts val="0"/>
              </a:spcAft>
              <a:buClrTx/>
              <a:buSzTx/>
              <a:buFontTx/>
              <a:buNone/>
              <a:tabLst/>
              <a:defRPr/>
            </a:pPr>
            <a:endParaRPr lang="en-US" sz="1100" b="0" dirty="0">
              <a:latin typeface="Avenir Book" panose="02000503020000020003" pitchFamily="2" charset="0"/>
            </a:endParaRPr>
          </a:p>
        </p:txBody>
      </p:sp>
      <p:graphicFrame>
        <p:nvGraphicFramePr>
          <p:cNvPr id="5" name="Table 4">
            <a:extLst>
              <a:ext uri="{FF2B5EF4-FFF2-40B4-BE49-F238E27FC236}">
                <a16:creationId xmlns:a16="http://schemas.microsoft.com/office/drawing/2014/main" id="{B9F3F1E3-541D-B5A7-D138-8480481C27CE}"/>
              </a:ext>
            </a:extLst>
          </p:cNvPr>
          <p:cNvGraphicFramePr>
            <a:graphicFrameLocks noGrp="1"/>
          </p:cNvGraphicFramePr>
          <p:nvPr>
            <p:extLst>
              <p:ext uri="{D42A27DB-BD31-4B8C-83A1-F6EECF244321}">
                <p14:modId xmlns:p14="http://schemas.microsoft.com/office/powerpoint/2010/main" val="461195228"/>
              </p:ext>
            </p:extLst>
          </p:nvPr>
        </p:nvGraphicFramePr>
        <p:xfrm>
          <a:off x="2440135" y="1973717"/>
          <a:ext cx="8782047" cy="4292209"/>
        </p:xfrm>
        <a:graphic>
          <a:graphicData uri="http://schemas.openxmlformats.org/drawingml/2006/table">
            <a:tbl>
              <a:tblPr firstRow="1" bandRow="1">
                <a:tableStyleId>{5C22544A-7EE6-4342-B048-85BDC9FD1C3A}</a:tableStyleId>
              </a:tblPr>
              <a:tblGrid>
                <a:gridCol w="1383720">
                  <a:extLst>
                    <a:ext uri="{9D8B030D-6E8A-4147-A177-3AD203B41FA5}">
                      <a16:colId xmlns:a16="http://schemas.microsoft.com/office/drawing/2014/main" val="1824950128"/>
                    </a:ext>
                  </a:extLst>
                </a:gridCol>
                <a:gridCol w="1377537">
                  <a:extLst>
                    <a:ext uri="{9D8B030D-6E8A-4147-A177-3AD203B41FA5}">
                      <a16:colId xmlns:a16="http://schemas.microsoft.com/office/drawing/2014/main" val="3266592407"/>
                    </a:ext>
                  </a:extLst>
                </a:gridCol>
                <a:gridCol w="855024">
                  <a:extLst>
                    <a:ext uri="{9D8B030D-6E8A-4147-A177-3AD203B41FA5}">
                      <a16:colId xmlns:a16="http://schemas.microsoft.com/office/drawing/2014/main" val="762067920"/>
                    </a:ext>
                  </a:extLst>
                </a:gridCol>
                <a:gridCol w="5165766">
                  <a:extLst>
                    <a:ext uri="{9D8B030D-6E8A-4147-A177-3AD203B41FA5}">
                      <a16:colId xmlns:a16="http://schemas.microsoft.com/office/drawing/2014/main" val="3083569578"/>
                    </a:ext>
                  </a:extLst>
                </a:gridCol>
              </a:tblGrid>
              <a:tr h="239795">
                <a:tc>
                  <a:txBody>
                    <a:bodyPr/>
                    <a:lstStyle/>
                    <a:p>
                      <a:pPr algn="ctr"/>
                      <a:r>
                        <a:rPr lang="en-US" sz="800" dirty="0"/>
                        <a:t>Item</a:t>
                      </a:r>
                    </a:p>
                  </a:txBody>
                  <a:tcPr anchor="ctr"/>
                </a:tc>
                <a:tc>
                  <a:txBody>
                    <a:bodyPr/>
                    <a:lstStyle/>
                    <a:p>
                      <a:pPr algn="ctr"/>
                      <a:r>
                        <a:rPr lang="en-US" sz="800" dirty="0"/>
                        <a:t>Measurement</a:t>
                      </a:r>
                    </a:p>
                  </a:txBody>
                  <a:tcPr anchor="ctr"/>
                </a:tc>
                <a:tc>
                  <a:txBody>
                    <a:bodyPr/>
                    <a:lstStyle/>
                    <a:p>
                      <a:pPr algn="ctr"/>
                      <a:r>
                        <a:rPr lang="en-US" sz="800" dirty="0"/>
                        <a:t>Average (or most recent) result.</a:t>
                      </a:r>
                    </a:p>
                  </a:txBody>
                  <a:tcPr anchor="ctr"/>
                </a:tc>
                <a:tc>
                  <a:txBody>
                    <a:bodyPr/>
                    <a:lstStyle/>
                    <a:p>
                      <a:pPr algn="ctr"/>
                      <a:r>
                        <a:rPr lang="en-US" sz="800" dirty="0"/>
                        <a:t>Description</a:t>
                      </a:r>
                    </a:p>
                  </a:txBody>
                  <a:tcPr anchor="ctr"/>
                </a:tc>
                <a:extLst>
                  <a:ext uri="{0D108BD9-81ED-4DB2-BD59-A6C34878D82A}">
                    <a16:rowId xmlns:a16="http://schemas.microsoft.com/office/drawing/2014/main" val="215591638"/>
                  </a:ext>
                </a:extLst>
              </a:tr>
              <a:tr h="339983">
                <a:tc>
                  <a:txBody>
                    <a:bodyPr/>
                    <a:lstStyle/>
                    <a:p>
                      <a:pPr algn="ctr" rtl="0" fontAlgn="ctr"/>
                      <a:r>
                        <a:rPr lang="en-US" sz="800" b="1">
                          <a:effectLst/>
                        </a:rPr>
                        <a:t>Dissolved Oxygen (DO)</a:t>
                      </a:r>
                    </a:p>
                  </a:txBody>
                  <a:tcPr marL="28575" marR="28575" marT="19050" marB="19050" anchor="ctr"/>
                </a:tc>
                <a:tc>
                  <a:txBody>
                    <a:bodyPr/>
                    <a:lstStyle/>
                    <a:p>
                      <a:pPr algn="ctr" rtl="0" fontAlgn="ctr"/>
                      <a:r>
                        <a:rPr lang="en-US" sz="800" dirty="0">
                          <a:effectLst/>
                        </a:rPr>
                        <a:t>mg/L</a:t>
                      </a:r>
                    </a:p>
                  </a:txBody>
                  <a:tcPr marL="28575" marR="28575" marT="19050" marB="19050" anchor="ctr"/>
                </a:tc>
                <a:tc>
                  <a:txBody>
                    <a:bodyPr/>
                    <a:lstStyle/>
                    <a:p>
                      <a:pPr algn="ctr"/>
                      <a:r>
                        <a:rPr lang="en-US" sz="800" dirty="0"/>
                        <a:t>3</a:t>
                      </a:r>
                    </a:p>
                  </a:txBody>
                  <a:tcPr anchor="ctr"/>
                </a:tc>
                <a:tc>
                  <a:txBody>
                    <a:bodyPr/>
                    <a:lstStyle/>
                    <a:p>
                      <a:pPr rtl="0" fontAlgn="ctr"/>
                      <a:r>
                        <a:rPr lang="en-US" sz="800" dirty="0">
                          <a:effectLst/>
                        </a:rPr>
                        <a:t>Determines the water’s ability to support aquatic life, indicating ecosystem health and identifying risks like hypoxia or fish kills.</a:t>
                      </a:r>
                    </a:p>
                  </a:txBody>
                  <a:tcPr marL="28575" marR="28575" marT="19050" marB="19050" anchor="ctr"/>
                </a:tc>
                <a:extLst>
                  <a:ext uri="{0D108BD9-81ED-4DB2-BD59-A6C34878D82A}">
                    <a16:rowId xmlns:a16="http://schemas.microsoft.com/office/drawing/2014/main" val="749779012"/>
                  </a:ext>
                </a:extLst>
              </a:tr>
              <a:tr h="261146">
                <a:tc>
                  <a:txBody>
                    <a:bodyPr/>
                    <a:lstStyle/>
                    <a:p>
                      <a:pPr algn="ctr" rtl="0" fontAlgn="ctr"/>
                      <a:r>
                        <a:rPr lang="en-US" sz="800" b="1" dirty="0">
                          <a:effectLst/>
                        </a:rPr>
                        <a:t>pH</a:t>
                      </a:r>
                    </a:p>
                  </a:txBody>
                  <a:tcPr marL="28575" marR="28575" marT="19050" marB="19050" anchor="ctr"/>
                </a:tc>
                <a:tc>
                  <a:txBody>
                    <a:bodyPr/>
                    <a:lstStyle/>
                    <a:p>
                      <a:pPr algn="ctr" rtl="0" fontAlgn="ctr"/>
                      <a:r>
                        <a:rPr lang="en-US" sz="800" dirty="0">
                          <a:effectLst/>
                        </a:rPr>
                        <a:t>Standard Unit</a:t>
                      </a:r>
                    </a:p>
                  </a:txBody>
                  <a:tcPr marL="28575" marR="28575" marT="19050" marB="19050" anchor="ctr"/>
                </a:tc>
                <a:tc>
                  <a:txBody>
                    <a:bodyPr/>
                    <a:lstStyle/>
                    <a:p>
                      <a:pPr algn="ctr"/>
                      <a:r>
                        <a:rPr lang="en-US" sz="800" dirty="0"/>
                        <a:t>6</a:t>
                      </a:r>
                    </a:p>
                  </a:txBody>
                  <a:tcPr anchor="ctr"/>
                </a:tc>
                <a:tc>
                  <a:txBody>
                    <a:bodyPr/>
                    <a:lstStyle/>
                    <a:p>
                      <a:pPr rtl="0" fontAlgn="ctr"/>
                      <a:r>
                        <a:rPr lang="en-US" sz="800">
                          <a:effectLst/>
                        </a:rPr>
                        <a:t>Determines the water’s acidity or alkalinity, affecting aquatic life, nutrient availability, and the toxicity of pollutants.</a:t>
                      </a:r>
                    </a:p>
                  </a:txBody>
                  <a:tcPr marL="28575" marR="28575" marT="19050" marB="19050" anchor="ctr"/>
                </a:tc>
                <a:extLst>
                  <a:ext uri="{0D108BD9-81ED-4DB2-BD59-A6C34878D82A}">
                    <a16:rowId xmlns:a16="http://schemas.microsoft.com/office/drawing/2014/main" val="1513479683"/>
                  </a:ext>
                </a:extLst>
              </a:tr>
              <a:tr h="261146">
                <a:tc>
                  <a:txBody>
                    <a:bodyPr/>
                    <a:lstStyle/>
                    <a:p>
                      <a:pPr algn="ctr" rtl="0" fontAlgn="ctr"/>
                      <a:r>
                        <a:rPr lang="en-US" sz="800" b="1">
                          <a:effectLst/>
                        </a:rPr>
                        <a:t>Chlorides</a:t>
                      </a:r>
                    </a:p>
                  </a:txBody>
                  <a:tcPr marL="28575" marR="28575" marT="19050" marB="19050" anchor="ctr"/>
                </a:tc>
                <a:tc>
                  <a:txBody>
                    <a:bodyPr/>
                    <a:lstStyle/>
                    <a:p>
                      <a:pPr algn="ctr" rtl="0" fontAlgn="ctr"/>
                      <a:r>
                        <a:rPr lang="en-US" sz="800">
                          <a:effectLst/>
                        </a:rPr>
                        <a:t>mg/L</a:t>
                      </a:r>
                    </a:p>
                  </a:txBody>
                  <a:tcPr marL="28575" marR="28575" marT="19050" marB="19050" anchor="ctr"/>
                </a:tc>
                <a:tc>
                  <a:txBody>
                    <a:bodyPr/>
                    <a:lstStyle/>
                    <a:p>
                      <a:pPr algn="ctr"/>
                      <a:r>
                        <a:rPr lang="en-US" sz="800" dirty="0"/>
                        <a:t>55</a:t>
                      </a:r>
                    </a:p>
                  </a:txBody>
                  <a:tcPr anchor="ctr"/>
                </a:tc>
                <a:tc>
                  <a:txBody>
                    <a:bodyPr/>
                    <a:lstStyle/>
                    <a:p>
                      <a:pPr rtl="0" fontAlgn="ctr"/>
                      <a:r>
                        <a:rPr lang="en-US" sz="800" dirty="0">
                          <a:solidFill>
                            <a:srgbClr val="0E0E0E"/>
                          </a:solidFill>
                          <a:effectLst/>
                        </a:rPr>
                        <a:t>Elevated levels can indicate pollution from road salt, agricultural runoff, or industrial discharges, impacting aquatic ecosystems and water quality.</a:t>
                      </a:r>
                    </a:p>
                  </a:txBody>
                  <a:tcPr marL="28575" marR="28575" marT="19050" marB="19050" anchor="ctr"/>
                </a:tc>
                <a:extLst>
                  <a:ext uri="{0D108BD9-81ED-4DB2-BD59-A6C34878D82A}">
                    <a16:rowId xmlns:a16="http://schemas.microsoft.com/office/drawing/2014/main" val="3695489039"/>
                  </a:ext>
                </a:extLst>
              </a:tr>
              <a:tr h="261146">
                <a:tc>
                  <a:txBody>
                    <a:bodyPr/>
                    <a:lstStyle/>
                    <a:p>
                      <a:pPr algn="ctr" rtl="0" fontAlgn="ctr"/>
                      <a:r>
                        <a:rPr lang="en-US" sz="800" b="1">
                          <a:effectLst/>
                        </a:rPr>
                        <a:t>Hardness</a:t>
                      </a:r>
                    </a:p>
                  </a:txBody>
                  <a:tcPr marL="28575" marR="28575" marT="19050" marB="19050" anchor="ctr"/>
                </a:tc>
                <a:tc>
                  <a:txBody>
                    <a:bodyPr/>
                    <a:lstStyle/>
                    <a:p>
                      <a:pPr algn="ctr" rtl="0" fontAlgn="ctr"/>
                      <a:r>
                        <a:rPr lang="en-US" sz="800">
                          <a:effectLst/>
                        </a:rPr>
                        <a:t>mg/L</a:t>
                      </a:r>
                    </a:p>
                  </a:txBody>
                  <a:tcPr marL="28575" marR="28575" marT="19050" marB="19050" anchor="ctr"/>
                </a:tc>
                <a:tc>
                  <a:txBody>
                    <a:bodyPr/>
                    <a:lstStyle/>
                    <a:p>
                      <a:pPr algn="ctr"/>
                      <a:r>
                        <a:rPr lang="en-US" sz="800" dirty="0"/>
                        <a:t>30</a:t>
                      </a:r>
                    </a:p>
                  </a:txBody>
                  <a:tcPr anchor="ctr"/>
                </a:tc>
                <a:tc>
                  <a:txBody>
                    <a:bodyPr/>
                    <a:lstStyle/>
                    <a:p>
                      <a:pPr rtl="0" fontAlgn="ctr"/>
                      <a:r>
                        <a:rPr lang="en-US" sz="800" dirty="0">
                          <a:solidFill>
                            <a:srgbClr val="0E0E0E"/>
                          </a:solidFill>
                          <a:effectLst/>
                        </a:rPr>
                        <a:t>Reflects the concentration of calcium and magnesium ions, influencing aquatic organisms’ health, water chemistry, and the potential for scale formation.</a:t>
                      </a:r>
                    </a:p>
                  </a:txBody>
                  <a:tcPr marL="28575" marR="28575" marT="19050" marB="19050" anchor="ctr"/>
                </a:tc>
                <a:extLst>
                  <a:ext uri="{0D108BD9-81ED-4DB2-BD59-A6C34878D82A}">
                    <a16:rowId xmlns:a16="http://schemas.microsoft.com/office/drawing/2014/main" val="3734524711"/>
                  </a:ext>
                </a:extLst>
              </a:tr>
              <a:tr h="418819">
                <a:tc>
                  <a:txBody>
                    <a:bodyPr/>
                    <a:lstStyle/>
                    <a:p>
                      <a:pPr algn="ctr" rtl="0" fontAlgn="ctr"/>
                      <a:r>
                        <a:rPr lang="en-US" sz="800" b="1" dirty="0">
                          <a:effectLst/>
                        </a:rPr>
                        <a:t>Metals </a:t>
                      </a:r>
                    </a:p>
                  </a:txBody>
                  <a:tcPr marL="28575" marR="28575" marT="19050" marB="19050" anchor="ctr"/>
                </a:tc>
                <a:tc>
                  <a:txBody>
                    <a:bodyPr/>
                    <a:lstStyle/>
                    <a:p>
                      <a:pPr rtl="0" fontAlgn="ctr"/>
                      <a:endParaRPr lang="en-US" sz="800" dirty="0">
                        <a:effectLst/>
                      </a:endParaRPr>
                    </a:p>
                  </a:txBody>
                  <a:tcPr marL="28575" marR="28575" marT="19050" marB="19050" anchor="ctr"/>
                </a:tc>
                <a:tc>
                  <a:txBody>
                    <a:bodyPr/>
                    <a:lstStyle/>
                    <a:p>
                      <a:pPr algn="ctr"/>
                      <a:endParaRPr lang="en-US" sz="800" dirty="0"/>
                    </a:p>
                  </a:txBody>
                  <a:tcPr anchor="ctr"/>
                </a:tc>
                <a:tc>
                  <a:txBody>
                    <a:bodyPr/>
                    <a:lstStyle/>
                    <a:p>
                      <a:pPr rtl="0" fontAlgn="ctr"/>
                      <a:r>
                        <a:rPr lang="en-US" sz="800" dirty="0">
                          <a:effectLst/>
                        </a:rPr>
                        <a:t>Metals like mercury, lead, and arsenic can be toxic to aquatic life and humans, accumulate in the food chain, and indicate pollution sources or industrial contamination.</a:t>
                      </a:r>
                    </a:p>
                  </a:txBody>
                  <a:tcPr marL="28575" marR="28575" marT="19050" marB="19050" anchor="ctr"/>
                </a:tc>
                <a:extLst>
                  <a:ext uri="{0D108BD9-81ED-4DB2-BD59-A6C34878D82A}">
                    <a16:rowId xmlns:a16="http://schemas.microsoft.com/office/drawing/2014/main" val="1360740593"/>
                  </a:ext>
                </a:extLst>
              </a:tr>
              <a:tr h="339983">
                <a:tc>
                  <a:txBody>
                    <a:bodyPr/>
                    <a:lstStyle/>
                    <a:p>
                      <a:pPr algn="ctr" rtl="0" fontAlgn="ctr"/>
                      <a:r>
                        <a:rPr lang="en-US" sz="800" b="1">
                          <a:effectLst/>
                          <a:latin typeface="Avenir Book" panose="02000503020000020003" pitchFamily="2" charset="0"/>
                        </a:rPr>
                        <a:t>Sulfates</a:t>
                      </a:r>
                    </a:p>
                  </a:txBody>
                  <a:tcPr marL="28575" marR="28575" marT="19050" marB="19050" anchor="ctr"/>
                </a:tc>
                <a:tc>
                  <a:txBody>
                    <a:bodyPr/>
                    <a:lstStyle/>
                    <a:p>
                      <a:pPr algn="ctr" rtl="0" fontAlgn="ctr"/>
                      <a:r>
                        <a:rPr lang="en-US" sz="800">
                          <a:effectLst/>
                        </a:rPr>
                        <a:t>mg/L</a:t>
                      </a:r>
                    </a:p>
                  </a:txBody>
                  <a:tcPr marL="28575" marR="28575" marT="19050" marB="19050" anchor="ctr"/>
                </a:tc>
                <a:tc>
                  <a:txBody>
                    <a:bodyPr/>
                    <a:lstStyle/>
                    <a:p>
                      <a:pPr algn="ctr"/>
                      <a:r>
                        <a:rPr lang="en-US" sz="800" dirty="0"/>
                        <a:t>310</a:t>
                      </a:r>
                    </a:p>
                  </a:txBody>
                  <a:tcPr anchor="ctr"/>
                </a:tc>
                <a:tc>
                  <a:txBody>
                    <a:bodyPr/>
                    <a:lstStyle/>
                    <a:p>
                      <a:pPr rtl="0" fontAlgn="ctr"/>
                      <a:r>
                        <a:rPr lang="en-US" sz="800" dirty="0">
                          <a:effectLst/>
                        </a:rPr>
                        <a:t>High levels can indicate pollution from industrial or agricultural sources, affect water chemistry, and harm aquatic life and drinking water quality.</a:t>
                      </a:r>
                    </a:p>
                  </a:txBody>
                  <a:tcPr marL="28575" marR="28575" marT="19050" marB="19050" anchor="ctr"/>
                </a:tc>
                <a:extLst>
                  <a:ext uri="{0D108BD9-81ED-4DB2-BD59-A6C34878D82A}">
                    <a16:rowId xmlns:a16="http://schemas.microsoft.com/office/drawing/2014/main" val="627917934"/>
                  </a:ext>
                </a:extLst>
              </a:tr>
              <a:tr h="261146">
                <a:tc>
                  <a:txBody>
                    <a:bodyPr/>
                    <a:lstStyle/>
                    <a:p>
                      <a:pPr algn="ctr" rtl="0" fontAlgn="ctr"/>
                      <a:r>
                        <a:rPr lang="en-US" sz="800" b="1">
                          <a:effectLst/>
                        </a:rPr>
                        <a:t>Un-ionized Ammonia</a:t>
                      </a:r>
                    </a:p>
                  </a:txBody>
                  <a:tcPr marL="28575" marR="28575" marT="19050" marB="19050" anchor="ctr"/>
                </a:tc>
                <a:tc>
                  <a:txBody>
                    <a:bodyPr/>
                    <a:lstStyle/>
                    <a:p>
                      <a:pPr algn="ctr" rtl="0" fontAlgn="ctr"/>
                      <a:r>
                        <a:rPr lang="en-US" sz="800">
                          <a:effectLst/>
                        </a:rPr>
                        <a:t>mg/L</a:t>
                      </a:r>
                    </a:p>
                  </a:txBody>
                  <a:tcPr marL="28575" marR="28575" marT="19050" marB="19050" anchor="ctr"/>
                </a:tc>
                <a:tc>
                  <a:txBody>
                    <a:bodyPr/>
                    <a:lstStyle/>
                    <a:p>
                      <a:pPr algn="ctr"/>
                      <a:r>
                        <a:rPr lang="en-US" sz="800" dirty="0"/>
                        <a:t>0.02</a:t>
                      </a:r>
                    </a:p>
                  </a:txBody>
                  <a:tcPr anchor="ctr"/>
                </a:tc>
                <a:tc>
                  <a:txBody>
                    <a:bodyPr/>
                    <a:lstStyle/>
                    <a:p>
                      <a:pPr rtl="0" fontAlgn="ctr"/>
                      <a:r>
                        <a:rPr lang="en-US" sz="800" dirty="0">
                          <a:effectLst/>
                        </a:rPr>
                        <a:t>Toxic to aquatic life at high concentrations, especially at elevated pH levels, and serves as an indicator of organic pollution and nutrient loading.</a:t>
                      </a:r>
                    </a:p>
                  </a:txBody>
                  <a:tcPr marL="28575" marR="28575" marT="19050" marB="19050" anchor="ctr"/>
                </a:tc>
                <a:extLst>
                  <a:ext uri="{0D108BD9-81ED-4DB2-BD59-A6C34878D82A}">
                    <a16:rowId xmlns:a16="http://schemas.microsoft.com/office/drawing/2014/main" val="2436385676"/>
                  </a:ext>
                </a:extLst>
              </a:tr>
              <a:tr h="261146">
                <a:tc>
                  <a:txBody>
                    <a:bodyPr/>
                    <a:lstStyle/>
                    <a:p>
                      <a:pPr algn="ctr" rtl="0" fontAlgn="ctr"/>
                      <a:r>
                        <a:rPr lang="en-US" sz="800" b="1">
                          <a:effectLst/>
                        </a:rPr>
                        <a:t>Total Nitrogen</a:t>
                      </a:r>
                    </a:p>
                  </a:txBody>
                  <a:tcPr marL="28575" marR="28575" marT="19050" marB="19050" anchor="ctr"/>
                </a:tc>
                <a:tc>
                  <a:txBody>
                    <a:bodyPr/>
                    <a:lstStyle/>
                    <a:p>
                      <a:pPr algn="ctr" rtl="0" fontAlgn="ctr"/>
                      <a:r>
                        <a:rPr lang="en-US" sz="800">
                          <a:effectLst/>
                        </a:rPr>
                        <a:t>mg/L</a:t>
                      </a:r>
                    </a:p>
                  </a:txBody>
                  <a:tcPr marL="28575" marR="28575" marT="19050" marB="19050" anchor="ctr"/>
                </a:tc>
                <a:tc>
                  <a:txBody>
                    <a:bodyPr/>
                    <a:lstStyle/>
                    <a:p>
                      <a:pPr algn="ctr"/>
                      <a:r>
                        <a:rPr lang="en-US" sz="800" dirty="0"/>
                        <a:t>1.25</a:t>
                      </a:r>
                    </a:p>
                  </a:txBody>
                  <a:tcPr anchor="ctr"/>
                </a:tc>
                <a:tc>
                  <a:txBody>
                    <a:bodyPr/>
                    <a:lstStyle/>
                    <a:p>
                      <a:pPr rtl="0" fontAlgn="ctr"/>
                      <a:r>
                        <a:rPr lang="en-US" sz="800" dirty="0">
                          <a:effectLst/>
                        </a:rPr>
                        <a:t>Influences algal blooms, water quality, and overall ecosystem balance, helping to identify and mitigate nutrient pollution.</a:t>
                      </a:r>
                    </a:p>
                  </a:txBody>
                  <a:tcPr marL="28575" marR="28575" marT="19050" marB="19050" anchor="ctr"/>
                </a:tc>
                <a:extLst>
                  <a:ext uri="{0D108BD9-81ED-4DB2-BD59-A6C34878D82A}">
                    <a16:rowId xmlns:a16="http://schemas.microsoft.com/office/drawing/2014/main" val="3409406062"/>
                  </a:ext>
                </a:extLst>
              </a:tr>
              <a:tr h="261146">
                <a:tc>
                  <a:txBody>
                    <a:bodyPr/>
                    <a:lstStyle/>
                    <a:p>
                      <a:pPr algn="ctr" rtl="0" fontAlgn="ctr"/>
                      <a:r>
                        <a:rPr lang="en-US" sz="800" b="1">
                          <a:effectLst/>
                        </a:rPr>
                        <a:t>Total Phosphorus</a:t>
                      </a:r>
                    </a:p>
                  </a:txBody>
                  <a:tcPr marL="28575" marR="28575" marT="19050" marB="19050" anchor="ctr"/>
                </a:tc>
                <a:tc>
                  <a:txBody>
                    <a:bodyPr/>
                    <a:lstStyle/>
                    <a:p>
                      <a:pPr algn="ctr" rtl="0" fontAlgn="ctr"/>
                      <a:r>
                        <a:rPr lang="en-US" sz="800">
                          <a:effectLst/>
                        </a:rPr>
                        <a:t>ug/L</a:t>
                      </a:r>
                    </a:p>
                  </a:txBody>
                  <a:tcPr marL="28575" marR="28575" marT="19050" marB="19050" anchor="ctr"/>
                </a:tc>
                <a:tc>
                  <a:txBody>
                    <a:bodyPr/>
                    <a:lstStyle/>
                    <a:p>
                      <a:pPr algn="ctr"/>
                      <a:r>
                        <a:rPr lang="en-US" sz="800" dirty="0"/>
                        <a:t>46</a:t>
                      </a:r>
                    </a:p>
                  </a:txBody>
                  <a:tcPr anchor="ctr"/>
                </a:tc>
                <a:tc>
                  <a:txBody>
                    <a:bodyPr/>
                    <a:lstStyle/>
                    <a:p>
                      <a:pPr rtl="0" fontAlgn="ctr"/>
                      <a:r>
                        <a:rPr lang="en-US" sz="800" dirty="0">
                          <a:solidFill>
                            <a:srgbClr val="0E0E0E"/>
                          </a:solidFill>
                          <a:effectLst/>
                        </a:rPr>
                        <a:t>A key nutrient driving algal growth and eutrophication, helping to assess and prevent water quality degradation.</a:t>
                      </a:r>
                    </a:p>
                  </a:txBody>
                  <a:tcPr marL="28575" marR="28575" marT="19050" marB="19050" anchor="ctr"/>
                </a:tc>
                <a:extLst>
                  <a:ext uri="{0D108BD9-81ED-4DB2-BD59-A6C34878D82A}">
                    <a16:rowId xmlns:a16="http://schemas.microsoft.com/office/drawing/2014/main" val="93185794"/>
                  </a:ext>
                </a:extLst>
              </a:tr>
              <a:tr h="261146">
                <a:tc>
                  <a:txBody>
                    <a:bodyPr/>
                    <a:lstStyle/>
                    <a:p>
                      <a:pPr algn="ctr" rtl="0" fontAlgn="ctr"/>
                      <a:r>
                        <a:rPr lang="en-US" sz="800" b="1">
                          <a:effectLst/>
                        </a:rPr>
                        <a:t>Alkalinity</a:t>
                      </a:r>
                    </a:p>
                  </a:txBody>
                  <a:tcPr marL="28575" marR="28575" marT="19050" marB="19050" anchor="ctr"/>
                </a:tc>
                <a:tc>
                  <a:txBody>
                    <a:bodyPr/>
                    <a:lstStyle/>
                    <a:p>
                      <a:pPr algn="ctr" rtl="0" fontAlgn="ctr"/>
                      <a:r>
                        <a:rPr lang="en-US" sz="800">
                          <a:effectLst/>
                        </a:rPr>
                        <a:t>mg/L as CaCO3</a:t>
                      </a:r>
                    </a:p>
                  </a:txBody>
                  <a:tcPr marL="28575" marR="28575" marT="19050" marB="19050" anchor="ctr"/>
                </a:tc>
                <a:tc>
                  <a:txBody>
                    <a:bodyPr/>
                    <a:lstStyle/>
                    <a:p>
                      <a:pPr algn="ctr"/>
                      <a:r>
                        <a:rPr lang="en-US" sz="800" dirty="0"/>
                        <a:t>12</a:t>
                      </a:r>
                    </a:p>
                  </a:txBody>
                  <a:tcPr anchor="ctr"/>
                </a:tc>
                <a:tc>
                  <a:txBody>
                    <a:bodyPr/>
                    <a:lstStyle/>
                    <a:p>
                      <a:pPr rtl="0" fontAlgn="ctr"/>
                      <a:r>
                        <a:rPr lang="en-US" sz="800" dirty="0">
                          <a:effectLst/>
                        </a:rPr>
                        <a:t>Reflects the water’s ability to neutralize acids, maintaining pH stability and buffering against environmental changes that can harm aquatic ecosystems.</a:t>
                      </a:r>
                    </a:p>
                  </a:txBody>
                  <a:tcPr marL="28575" marR="28575" marT="19050" marB="19050" anchor="ctr"/>
                </a:tc>
                <a:extLst>
                  <a:ext uri="{0D108BD9-81ED-4DB2-BD59-A6C34878D82A}">
                    <a16:rowId xmlns:a16="http://schemas.microsoft.com/office/drawing/2014/main" val="2409102220"/>
                  </a:ext>
                </a:extLst>
              </a:tr>
              <a:tr h="261146">
                <a:tc>
                  <a:txBody>
                    <a:bodyPr/>
                    <a:lstStyle/>
                    <a:p>
                      <a:pPr algn="ctr" rtl="0" fontAlgn="ctr"/>
                      <a:r>
                        <a:rPr lang="en-US" sz="800" b="1">
                          <a:effectLst/>
                        </a:rPr>
                        <a:t>Ammonium Nitrogen</a:t>
                      </a:r>
                    </a:p>
                  </a:txBody>
                  <a:tcPr marL="28575" marR="28575" marT="19050" marB="19050" anchor="ctr"/>
                </a:tc>
                <a:tc>
                  <a:txBody>
                    <a:bodyPr/>
                    <a:lstStyle/>
                    <a:p>
                      <a:pPr algn="ctr" rtl="0" fontAlgn="ctr"/>
                      <a:r>
                        <a:rPr lang="en-US" sz="800">
                          <a:effectLst/>
                        </a:rPr>
                        <a:t>mg/L</a:t>
                      </a:r>
                    </a:p>
                  </a:txBody>
                  <a:tcPr marL="28575" marR="28575" marT="19050" marB="19050" anchor="ctr"/>
                </a:tc>
                <a:tc>
                  <a:txBody>
                    <a:bodyPr/>
                    <a:lstStyle/>
                    <a:p>
                      <a:pPr algn="ctr"/>
                      <a:r>
                        <a:rPr lang="en-US" sz="800" dirty="0"/>
                        <a:t>0.6</a:t>
                      </a:r>
                    </a:p>
                  </a:txBody>
                  <a:tcPr anchor="ctr"/>
                </a:tc>
                <a:tc>
                  <a:txBody>
                    <a:bodyPr/>
                    <a:lstStyle/>
                    <a:p>
                      <a:pPr rtl="0" fontAlgn="ctr"/>
                      <a:r>
                        <a:rPr lang="en-US" sz="800" dirty="0">
                          <a:effectLst/>
                        </a:rPr>
                        <a:t>A readily available form of nitrogen for algae, can indicate organic pollution, and at high levels, is toxic to aquatic life.</a:t>
                      </a:r>
                    </a:p>
                  </a:txBody>
                  <a:tcPr marL="28575" marR="28575" marT="19050" marB="19050" anchor="ctr"/>
                </a:tc>
                <a:extLst>
                  <a:ext uri="{0D108BD9-81ED-4DB2-BD59-A6C34878D82A}">
                    <a16:rowId xmlns:a16="http://schemas.microsoft.com/office/drawing/2014/main" val="1467631937"/>
                  </a:ext>
                </a:extLst>
              </a:tr>
              <a:tr h="261146">
                <a:tc>
                  <a:txBody>
                    <a:bodyPr/>
                    <a:lstStyle/>
                    <a:p>
                      <a:pPr algn="ctr" rtl="0" fontAlgn="ctr"/>
                      <a:r>
                        <a:rPr lang="en-US" sz="800" b="1">
                          <a:effectLst/>
                        </a:rPr>
                        <a:t>Conductivity</a:t>
                      </a:r>
                    </a:p>
                  </a:txBody>
                  <a:tcPr marL="28575" marR="28575" marT="19050" marB="19050" anchor="ctr"/>
                </a:tc>
                <a:tc>
                  <a:txBody>
                    <a:bodyPr/>
                    <a:lstStyle/>
                    <a:p>
                      <a:pPr algn="ctr" rtl="0" fontAlgn="ctr"/>
                      <a:r>
                        <a:rPr lang="en-US" sz="800">
                          <a:effectLst/>
                        </a:rPr>
                        <a:t>Umhos/cm</a:t>
                      </a:r>
                    </a:p>
                  </a:txBody>
                  <a:tcPr marL="28575" marR="28575" marT="19050" marB="19050" anchor="ctr"/>
                </a:tc>
                <a:tc>
                  <a:txBody>
                    <a:bodyPr/>
                    <a:lstStyle/>
                    <a:p>
                      <a:pPr algn="ctr"/>
                      <a:r>
                        <a:rPr lang="en-US" sz="800" dirty="0"/>
                        <a:t>771</a:t>
                      </a:r>
                    </a:p>
                  </a:txBody>
                  <a:tcPr anchor="ctr"/>
                </a:tc>
                <a:tc>
                  <a:txBody>
                    <a:bodyPr/>
                    <a:lstStyle/>
                    <a:p>
                      <a:pPr rtl="0" fontAlgn="ctr"/>
                      <a:r>
                        <a:rPr lang="en-US" sz="800" dirty="0">
                          <a:effectLst/>
                        </a:rPr>
                        <a:t>Indicates the water’s ionic content, reflecting pollution levels, salinity, and overall water quality.</a:t>
                      </a:r>
                    </a:p>
                  </a:txBody>
                  <a:tcPr marL="28575" marR="28575" marT="19050" marB="19050" anchor="ctr"/>
                </a:tc>
                <a:extLst>
                  <a:ext uri="{0D108BD9-81ED-4DB2-BD59-A6C34878D82A}">
                    <a16:rowId xmlns:a16="http://schemas.microsoft.com/office/drawing/2014/main" val="3604300714"/>
                  </a:ext>
                </a:extLst>
              </a:tr>
              <a:tr h="261146">
                <a:tc>
                  <a:txBody>
                    <a:bodyPr/>
                    <a:lstStyle/>
                    <a:p>
                      <a:pPr algn="ctr" rtl="0" fontAlgn="ctr"/>
                      <a:r>
                        <a:rPr lang="en-US" sz="800" b="1">
                          <a:effectLst/>
                        </a:rPr>
                        <a:t>Nitrate Nitrogen</a:t>
                      </a:r>
                    </a:p>
                  </a:txBody>
                  <a:tcPr marL="28575" marR="28575" marT="19050" marB="19050" anchor="ctr"/>
                </a:tc>
                <a:tc>
                  <a:txBody>
                    <a:bodyPr/>
                    <a:lstStyle/>
                    <a:p>
                      <a:pPr algn="ctr" rtl="0" fontAlgn="ctr"/>
                      <a:r>
                        <a:rPr lang="en-US" sz="800" dirty="0">
                          <a:effectLst/>
                        </a:rPr>
                        <a:t>mg/L</a:t>
                      </a:r>
                    </a:p>
                  </a:txBody>
                  <a:tcPr marL="28575" marR="28575" marT="19050" marB="19050" anchor="ctr"/>
                </a:tc>
                <a:tc>
                  <a:txBody>
                    <a:bodyPr/>
                    <a:lstStyle/>
                    <a:p>
                      <a:pPr algn="ctr"/>
                      <a:r>
                        <a:rPr lang="en-US" sz="800" dirty="0"/>
                        <a:t>0.5</a:t>
                      </a:r>
                    </a:p>
                  </a:txBody>
                  <a:tcPr anchor="ctr"/>
                </a:tc>
                <a:tc>
                  <a:txBody>
                    <a:bodyPr/>
                    <a:lstStyle/>
                    <a:p>
                      <a:pPr rtl="0" fontAlgn="ctr"/>
                      <a:r>
                        <a:rPr lang="en-US" sz="800" dirty="0">
                          <a:effectLst/>
                        </a:rPr>
                        <a:t>Indicates nutrient loading, contributes to eutrophication, and can harm aquatic life and human health at high concentrations.</a:t>
                      </a:r>
                    </a:p>
                  </a:txBody>
                  <a:tcPr marL="28575" marR="28575" marT="19050" marB="19050" anchor="ctr"/>
                </a:tc>
                <a:extLst>
                  <a:ext uri="{0D108BD9-81ED-4DB2-BD59-A6C34878D82A}">
                    <a16:rowId xmlns:a16="http://schemas.microsoft.com/office/drawing/2014/main" val="264977039"/>
                  </a:ext>
                </a:extLst>
              </a:tr>
            </a:tbl>
          </a:graphicData>
        </a:graphic>
      </p:graphicFrame>
      <p:pic>
        <p:nvPicPr>
          <p:cNvPr id="4" name="Picture 8">
            <a:extLst>
              <a:ext uri="{FF2B5EF4-FFF2-40B4-BE49-F238E27FC236}">
                <a16:creationId xmlns:a16="http://schemas.microsoft.com/office/drawing/2014/main" id="{27B09EDE-E641-7F57-16B3-FBE425B7B13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38221" y="956864"/>
            <a:ext cx="730445" cy="730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7228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A225A2-AFDF-BB8F-314B-7E28B07A7A3E}"/>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DDEAA247-6490-586B-3A31-944BD3EC1440}"/>
              </a:ext>
            </a:extLst>
          </p:cNvPr>
          <p:cNvSpPr/>
          <p:nvPr/>
        </p:nvSpPr>
        <p:spPr>
          <a:xfrm>
            <a:off x="0" y="956864"/>
            <a:ext cx="1594043" cy="59011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2" descr="Account - Free interface icons">
            <a:extLst>
              <a:ext uri="{FF2B5EF4-FFF2-40B4-BE49-F238E27FC236}">
                <a16:creationId xmlns:a16="http://schemas.microsoft.com/office/drawing/2014/main" id="{15B5452B-BFC9-7591-DBC6-7566EFFCE4EB}"/>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4639" y="6481573"/>
            <a:ext cx="276979" cy="2769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Table 11">
            <a:extLst>
              <a:ext uri="{FF2B5EF4-FFF2-40B4-BE49-F238E27FC236}">
                <a16:creationId xmlns:a16="http://schemas.microsoft.com/office/drawing/2014/main" id="{BBD78B88-BBD3-6AD0-9F0C-8FA8D761CA12}"/>
              </a:ext>
            </a:extLst>
          </p:cNvPr>
          <p:cNvGraphicFramePr>
            <a:graphicFrameLocks noGrp="1"/>
          </p:cNvGraphicFramePr>
          <p:nvPr/>
        </p:nvGraphicFramePr>
        <p:xfrm>
          <a:off x="367037" y="5738245"/>
          <a:ext cx="1181731" cy="622300"/>
        </p:xfrm>
        <a:graphic>
          <a:graphicData uri="http://schemas.openxmlformats.org/drawingml/2006/table">
            <a:tbl>
              <a:tblPr firstRow="1" bandRow="1">
                <a:tableStyleId>{5C22544A-7EE6-4342-B048-85BDC9FD1C3A}</a:tableStyleId>
              </a:tblPr>
              <a:tblGrid>
                <a:gridCol w="1181731">
                  <a:extLst>
                    <a:ext uri="{9D8B030D-6E8A-4147-A177-3AD203B41FA5}">
                      <a16:colId xmlns:a16="http://schemas.microsoft.com/office/drawing/2014/main" val="4254996464"/>
                    </a:ext>
                  </a:extLst>
                </a:gridCol>
              </a:tblGrid>
              <a:tr h="0">
                <a:tc>
                  <a:txBody>
                    <a:bodyPr/>
                    <a:lstStyle/>
                    <a:p>
                      <a:r>
                        <a:rPr lang="en-US" sz="1050" b="1" dirty="0">
                          <a:solidFill>
                            <a:schemeClr val="bg1"/>
                          </a:solidFill>
                          <a:latin typeface="Avenir Book" panose="02000503020000020003" pitchFamily="2" charset="0"/>
                        </a:rPr>
                        <a:t>SUPPORT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1057419"/>
                  </a:ext>
                </a:extLst>
              </a:tr>
              <a:tr h="370840">
                <a:tc>
                  <a:txBody>
                    <a:bodyPr/>
                    <a:lstStyle/>
                    <a:p>
                      <a:r>
                        <a:rPr lang="en-US" sz="1050" b="1" dirty="0">
                          <a:solidFill>
                            <a:schemeClr val="bg1"/>
                          </a:solidFill>
                          <a:latin typeface="Avenir Book" panose="02000503020000020003" pitchFamily="2" charset="0"/>
                        </a:rPr>
                        <a:t>SETTINGS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6894332"/>
                  </a:ext>
                </a:extLst>
              </a:tr>
            </a:tbl>
          </a:graphicData>
        </a:graphic>
      </p:graphicFrame>
      <p:sp>
        <p:nvSpPr>
          <p:cNvPr id="13" name="TextBox 12">
            <a:extLst>
              <a:ext uri="{FF2B5EF4-FFF2-40B4-BE49-F238E27FC236}">
                <a16:creationId xmlns:a16="http://schemas.microsoft.com/office/drawing/2014/main" id="{87290C19-C089-74B3-C786-27088C1169FE}"/>
              </a:ext>
            </a:extLst>
          </p:cNvPr>
          <p:cNvSpPr txBox="1"/>
          <p:nvPr/>
        </p:nvSpPr>
        <p:spPr>
          <a:xfrm>
            <a:off x="324304" y="6456849"/>
            <a:ext cx="934871" cy="307777"/>
          </a:xfrm>
          <a:prstGeom prst="rect">
            <a:avLst/>
          </a:prstGeom>
          <a:noFill/>
        </p:spPr>
        <p:txBody>
          <a:bodyPr wrap="none" rtlCol="0">
            <a:spAutoFit/>
          </a:bodyPr>
          <a:lstStyle/>
          <a:p>
            <a:r>
              <a:rPr lang="en-US" sz="700" dirty="0">
                <a:solidFill>
                  <a:schemeClr val="bg1"/>
                </a:solidFill>
              </a:rPr>
              <a:t>J Robinson</a:t>
            </a:r>
          </a:p>
          <a:p>
            <a:r>
              <a:rPr lang="en-US" sz="700" dirty="0">
                <a:solidFill>
                  <a:schemeClr val="bg1"/>
                </a:solidFill>
              </a:rPr>
              <a:t>jwr899@gmaillcom</a:t>
            </a:r>
          </a:p>
        </p:txBody>
      </p:sp>
      <p:pic>
        <p:nvPicPr>
          <p:cNvPr id="14" name="Picture 2" descr="Enter - Free web icons">
            <a:extLst>
              <a:ext uri="{FF2B5EF4-FFF2-40B4-BE49-F238E27FC236}">
                <a16:creationId xmlns:a16="http://schemas.microsoft.com/office/drawing/2014/main" id="{16DD5310-B48A-F718-8B99-A2CCF9CC15A5}"/>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282965" y="6512677"/>
            <a:ext cx="245875" cy="24587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black background with a black square&#10;&#10;AI-generated content may be incorrect.">
            <a:extLst>
              <a:ext uri="{FF2B5EF4-FFF2-40B4-BE49-F238E27FC236}">
                <a16:creationId xmlns:a16="http://schemas.microsoft.com/office/drawing/2014/main" id="{17553C7C-5A9B-8AD0-74B3-CA658E33125C}"/>
              </a:ext>
            </a:extLst>
          </p:cNvPr>
          <p:cNvPicPr>
            <a:picLocks noChangeAspect="1"/>
          </p:cNvPicPr>
          <p:nvPr/>
        </p:nvPicPr>
        <p:blipFill>
          <a:blip r:embed="rId5">
            <a:lum bright="70000" contrast="-70000"/>
          </a:blip>
          <a:stretch>
            <a:fillRect/>
          </a:stretch>
        </p:blipFill>
        <p:spPr>
          <a:xfrm>
            <a:off x="18815" y="5694197"/>
            <a:ext cx="329408" cy="329408"/>
          </a:xfrm>
          <a:prstGeom prst="rect">
            <a:avLst/>
          </a:prstGeom>
        </p:spPr>
      </p:pic>
      <p:pic>
        <p:nvPicPr>
          <p:cNvPr id="16" name="Picture 15" descr="A black and white gear&#10;&#10;AI-generated content may be incorrect.">
            <a:extLst>
              <a:ext uri="{FF2B5EF4-FFF2-40B4-BE49-F238E27FC236}">
                <a16:creationId xmlns:a16="http://schemas.microsoft.com/office/drawing/2014/main" id="{63D55E44-D0E8-CA59-E9F8-369DF605435F}"/>
              </a:ext>
            </a:extLst>
          </p:cNvPr>
          <p:cNvPicPr>
            <a:picLocks noChangeAspect="1"/>
          </p:cNvPicPr>
          <p:nvPr/>
        </p:nvPicPr>
        <p:blipFill>
          <a:blip r:embed="rId6">
            <a:lum bright="70000" contrast="-70000"/>
          </a:blip>
          <a:stretch>
            <a:fillRect/>
          </a:stretch>
        </p:blipFill>
        <p:spPr>
          <a:xfrm>
            <a:off x="29440" y="6065681"/>
            <a:ext cx="294864" cy="294864"/>
          </a:xfrm>
          <a:prstGeom prst="rect">
            <a:avLst/>
          </a:prstGeom>
        </p:spPr>
      </p:pic>
      <p:pic>
        <p:nvPicPr>
          <p:cNvPr id="17" name="Picture 16" descr="A black background with a black square&#10;&#10;AI-generated content may be incorrect.">
            <a:extLst>
              <a:ext uri="{FF2B5EF4-FFF2-40B4-BE49-F238E27FC236}">
                <a16:creationId xmlns:a16="http://schemas.microsoft.com/office/drawing/2014/main" id="{16AE80A5-5991-1C24-F187-FC8AA256F4CC}"/>
              </a:ext>
            </a:extLst>
          </p:cNvPr>
          <p:cNvPicPr>
            <a:picLocks noChangeAspect="1"/>
          </p:cNvPicPr>
          <p:nvPr/>
        </p:nvPicPr>
        <p:blipFill>
          <a:blip r:embed="rId7">
            <a:lum bright="70000" contrast="-70000"/>
          </a:blip>
          <a:stretch>
            <a:fillRect/>
          </a:stretch>
        </p:blipFill>
        <p:spPr>
          <a:xfrm>
            <a:off x="91185" y="976584"/>
            <a:ext cx="307777" cy="307777"/>
          </a:xfrm>
          <a:prstGeom prst="rect">
            <a:avLst/>
          </a:prstGeom>
        </p:spPr>
      </p:pic>
      <p:pic>
        <p:nvPicPr>
          <p:cNvPr id="23" name="Picture 22" descr="A blue and black logo&#10;&#10;AI-generated content may be incorrect.">
            <a:extLst>
              <a:ext uri="{FF2B5EF4-FFF2-40B4-BE49-F238E27FC236}">
                <a16:creationId xmlns:a16="http://schemas.microsoft.com/office/drawing/2014/main" id="{C3DFB4BB-1EA0-B503-7510-E9F2DA6E6710}"/>
              </a:ext>
            </a:extLst>
          </p:cNvPr>
          <p:cNvPicPr>
            <a:picLocks noChangeAspect="1"/>
          </p:cNvPicPr>
          <p:nvPr/>
        </p:nvPicPr>
        <p:blipFill>
          <a:blip r:embed="rId8"/>
          <a:stretch>
            <a:fillRect/>
          </a:stretch>
        </p:blipFill>
        <p:spPr>
          <a:xfrm>
            <a:off x="139382" y="66326"/>
            <a:ext cx="551644" cy="556526"/>
          </a:xfrm>
          <a:prstGeom prst="rect">
            <a:avLst/>
          </a:prstGeom>
        </p:spPr>
      </p:pic>
      <p:sp>
        <p:nvSpPr>
          <p:cNvPr id="41" name="TextBox 40">
            <a:extLst>
              <a:ext uri="{FF2B5EF4-FFF2-40B4-BE49-F238E27FC236}">
                <a16:creationId xmlns:a16="http://schemas.microsoft.com/office/drawing/2014/main" id="{A828CA0A-1248-5B48-3995-53EB4D2D8C6D}"/>
              </a:ext>
            </a:extLst>
          </p:cNvPr>
          <p:cNvSpPr txBox="1"/>
          <p:nvPr/>
        </p:nvSpPr>
        <p:spPr>
          <a:xfrm>
            <a:off x="2099264" y="342143"/>
            <a:ext cx="4271716" cy="369332"/>
          </a:xfrm>
          <a:prstGeom prst="rect">
            <a:avLst/>
          </a:prstGeom>
          <a:noFill/>
        </p:spPr>
        <p:txBody>
          <a:bodyPr wrap="square" rtlCol="0">
            <a:spAutoFit/>
          </a:bodyPr>
          <a:lstStyle/>
          <a:p>
            <a:r>
              <a:rPr lang="en-US" b="1" dirty="0">
                <a:latin typeface="Avenir Black" panose="02000503020000020003" pitchFamily="2" charset="0"/>
              </a:rPr>
              <a:t>Data Library</a:t>
            </a:r>
          </a:p>
        </p:txBody>
      </p:sp>
      <p:graphicFrame>
        <p:nvGraphicFramePr>
          <p:cNvPr id="2" name="Table 1">
            <a:extLst>
              <a:ext uri="{FF2B5EF4-FFF2-40B4-BE49-F238E27FC236}">
                <a16:creationId xmlns:a16="http://schemas.microsoft.com/office/drawing/2014/main" id="{E6C67D0C-29D3-2DE0-864F-0D74A93CCB69}"/>
              </a:ext>
            </a:extLst>
          </p:cNvPr>
          <p:cNvGraphicFramePr>
            <a:graphicFrameLocks noGrp="1"/>
          </p:cNvGraphicFramePr>
          <p:nvPr/>
        </p:nvGraphicFramePr>
        <p:xfrm>
          <a:off x="412311" y="973683"/>
          <a:ext cx="1068705" cy="4185920"/>
        </p:xfrm>
        <a:graphic>
          <a:graphicData uri="http://schemas.openxmlformats.org/drawingml/2006/table">
            <a:tbl>
              <a:tblPr firstRow="1" bandRow="1">
                <a:tableStyleId>{5C22544A-7EE6-4342-B048-85BDC9FD1C3A}</a:tableStyleId>
              </a:tblPr>
              <a:tblGrid>
                <a:gridCol w="1068705">
                  <a:extLst>
                    <a:ext uri="{9D8B030D-6E8A-4147-A177-3AD203B41FA5}">
                      <a16:colId xmlns:a16="http://schemas.microsoft.com/office/drawing/2014/main" val="4254996464"/>
                    </a:ext>
                  </a:extLst>
                </a:gridCol>
              </a:tblGrid>
              <a:tr h="370840">
                <a:tc>
                  <a:txBody>
                    <a:bodyPr/>
                    <a:lstStyle/>
                    <a:p>
                      <a:r>
                        <a:rPr lang="en-US" sz="1050" b="1" dirty="0">
                          <a:solidFill>
                            <a:schemeClr val="bg1"/>
                          </a:solidFill>
                          <a:latin typeface="Avenir Book" panose="02000503020000020003" pitchFamily="2" charset="0"/>
                        </a:rPr>
                        <a:t>ACCOUNT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1057419"/>
                  </a:ext>
                </a:extLst>
              </a:tr>
              <a:tr h="370840">
                <a:tc>
                  <a:txBody>
                    <a:bodyPr/>
                    <a:lstStyle/>
                    <a:p>
                      <a:r>
                        <a:rPr lang="en-US" sz="1050" b="1" dirty="0">
                          <a:solidFill>
                            <a:schemeClr val="bg1"/>
                          </a:solidFill>
                          <a:latin typeface="Avenir Book" panose="02000503020000020003" pitchFamily="2" charset="0"/>
                        </a:rPr>
                        <a:t>PORTAL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6894332"/>
                  </a:ext>
                </a:extLst>
              </a:tr>
              <a:tr h="370840">
                <a:tc>
                  <a:txBody>
                    <a:bodyPr/>
                    <a:lstStyle/>
                    <a:p>
                      <a:r>
                        <a:rPr lang="en-US" sz="1050" b="1" dirty="0">
                          <a:solidFill>
                            <a:schemeClr val="bg1"/>
                          </a:solidFill>
                          <a:latin typeface="Avenir Book" panose="02000503020000020003" pitchFamily="2" charset="0"/>
                        </a:rPr>
                        <a:t>TOOLBOX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8666177"/>
                  </a:ext>
                </a:extLst>
              </a:tr>
              <a:tr h="370840">
                <a:tc>
                  <a:txBody>
                    <a:bodyPr/>
                    <a:lstStyle/>
                    <a:p>
                      <a:r>
                        <a:rPr lang="en-US" sz="1050" b="1" dirty="0">
                          <a:solidFill>
                            <a:schemeClr val="accent1">
                              <a:lumMod val="20000"/>
                              <a:lumOff val="80000"/>
                            </a:schemeClr>
                          </a:solidFill>
                          <a:latin typeface="Avenir Book" panose="02000503020000020003" pitchFamily="2" charset="0"/>
                        </a:rPr>
                        <a:t>DATA</a:t>
                      </a:r>
                    </a:p>
                    <a:p>
                      <a:pPr marL="171450" indent="-171450">
                        <a:buFontTx/>
                        <a:buChar char="-"/>
                      </a:pPr>
                      <a:r>
                        <a:rPr lang="en-US" sz="1050" b="1" dirty="0">
                          <a:solidFill>
                            <a:schemeClr val="accent1">
                              <a:lumMod val="20000"/>
                              <a:lumOff val="80000"/>
                            </a:schemeClr>
                          </a:solidFill>
                          <a:latin typeface="Avenir Book" panose="02000503020000020003" pitchFamily="2" charset="0"/>
                        </a:rPr>
                        <a:t>Physical</a:t>
                      </a:r>
                    </a:p>
                    <a:p>
                      <a:pPr marL="171450" indent="-171450">
                        <a:buFontTx/>
                        <a:buChar char="-"/>
                      </a:pPr>
                      <a:r>
                        <a:rPr lang="en-US" sz="1050" b="1" u="sng" dirty="0">
                          <a:solidFill>
                            <a:schemeClr val="accent1">
                              <a:lumMod val="20000"/>
                              <a:lumOff val="80000"/>
                            </a:schemeClr>
                          </a:solidFill>
                          <a:latin typeface="Avenir Book" panose="02000503020000020003" pitchFamily="2" charset="0"/>
                        </a:rPr>
                        <a:t>Chemical</a:t>
                      </a:r>
                    </a:p>
                    <a:p>
                      <a:pPr marL="171450" indent="-171450">
                        <a:buFontTx/>
                        <a:buChar char="-"/>
                      </a:pPr>
                      <a:r>
                        <a:rPr lang="en-US" sz="1050" b="1" dirty="0">
                          <a:solidFill>
                            <a:schemeClr val="accent1">
                              <a:lumMod val="20000"/>
                              <a:lumOff val="80000"/>
                            </a:schemeClr>
                          </a:solidFill>
                          <a:latin typeface="Avenir Book" panose="02000503020000020003" pitchFamily="2" charset="0"/>
                        </a:rPr>
                        <a:t>Biological</a:t>
                      </a:r>
                    </a:p>
                    <a:p>
                      <a:pPr marL="171450" indent="-171450">
                        <a:buFontTx/>
                        <a:buChar char="-"/>
                      </a:pPr>
                      <a:r>
                        <a:rPr lang="en-US" sz="1050" b="1" dirty="0">
                          <a:solidFill>
                            <a:schemeClr val="accent1">
                              <a:lumMod val="20000"/>
                              <a:lumOff val="80000"/>
                            </a:schemeClr>
                          </a:solidFill>
                          <a:latin typeface="Avenir Book" panose="02000503020000020003" pitchFamily="2" charset="0"/>
                        </a:rPr>
                        <a:t>Hydrologic</a:t>
                      </a:r>
                    </a:p>
                    <a:p>
                      <a:pPr marL="171450" indent="-171450">
                        <a:buFontTx/>
                        <a:buChar char="-"/>
                      </a:pPr>
                      <a:r>
                        <a:rPr lang="en-US" sz="1050" b="1" dirty="0">
                          <a:solidFill>
                            <a:schemeClr val="accent1">
                              <a:lumMod val="20000"/>
                              <a:lumOff val="80000"/>
                            </a:schemeClr>
                          </a:solidFill>
                          <a:latin typeface="Avenir Book" panose="02000503020000020003" pitchFamily="2" charset="0"/>
                        </a:rPr>
                        <a:t>Watershed</a:t>
                      </a:r>
                    </a:p>
                    <a:p>
                      <a:pPr marL="171450" indent="-171450">
                        <a:buFontTx/>
                        <a:buChar char="-"/>
                      </a:pPr>
                      <a:r>
                        <a:rPr lang="en-US" sz="1050" b="1" dirty="0">
                          <a:solidFill>
                            <a:schemeClr val="accent1">
                              <a:lumMod val="20000"/>
                              <a:lumOff val="80000"/>
                            </a:schemeClr>
                          </a:solidFill>
                          <a:latin typeface="Avenir Book" panose="02000503020000020003" pitchFamily="2" charset="0"/>
                        </a:rPr>
                        <a:t>Weather</a:t>
                      </a:r>
                    </a:p>
                    <a:p>
                      <a:pPr marL="171450" indent="-171450">
                        <a:buFontTx/>
                        <a:buChar char="-"/>
                      </a:pPr>
                      <a:r>
                        <a:rPr lang="en-US" sz="1050" b="1" dirty="0">
                          <a:solidFill>
                            <a:schemeClr val="accent1">
                              <a:lumMod val="20000"/>
                              <a:lumOff val="80000"/>
                            </a:schemeClr>
                          </a:solidFill>
                          <a:latin typeface="Avenir Book" panose="02000503020000020003" pitchFamily="2" charset="0"/>
                        </a:rPr>
                        <a:t>Access</a:t>
                      </a:r>
                    </a:p>
                    <a:p>
                      <a:pPr marL="171450" indent="-171450">
                        <a:buFontTx/>
                        <a:buChar char="-"/>
                      </a:pPr>
                      <a:r>
                        <a:rPr lang="en-US" sz="1050" b="1" dirty="0">
                          <a:solidFill>
                            <a:schemeClr val="accent1">
                              <a:lumMod val="20000"/>
                              <a:lumOff val="80000"/>
                            </a:schemeClr>
                          </a:solidFill>
                          <a:latin typeface="Avenir Book" panose="02000503020000020003" pitchFamily="2" charset="0"/>
                        </a:rPr>
                        <a:t>Lab Results</a:t>
                      </a:r>
                    </a:p>
                    <a:p>
                      <a:pPr marL="171450" indent="-171450">
                        <a:buFontTx/>
                        <a:buChar char="-"/>
                      </a:pPr>
                      <a:r>
                        <a:rPr lang="en-US" sz="1050" b="1" dirty="0">
                          <a:solidFill>
                            <a:schemeClr val="accent1">
                              <a:lumMod val="20000"/>
                              <a:lumOff val="80000"/>
                            </a:schemeClr>
                          </a:solidFill>
                          <a:latin typeface="Avenir Book" panose="02000503020000020003" pitchFamily="2" charset="0"/>
                        </a:rPr>
                        <a:t>Satellite</a:t>
                      </a:r>
                    </a:p>
                    <a:p>
                      <a:pPr marL="171450" indent="-171450">
                        <a:buFontTx/>
                        <a:buChar char="-"/>
                      </a:pPr>
                      <a:r>
                        <a:rPr lang="en-US" sz="1050" b="1" dirty="0">
                          <a:solidFill>
                            <a:schemeClr val="accent1">
                              <a:lumMod val="20000"/>
                              <a:lumOff val="80000"/>
                            </a:schemeClr>
                          </a:solidFill>
                          <a:latin typeface="Avenir Book" panose="02000503020000020003" pitchFamily="2" charset="0"/>
                        </a:rPr>
                        <a:t>Drone</a:t>
                      </a:r>
                    </a:p>
                    <a:p>
                      <a:pPr marL="171450" indent="-171450">
                        <a:buFontTx/>
                        <a:buChar char="-"/>
                      </a:pPr>
                      <a:r>
                        <a:rPr lang="en-US" sz="1050" b="1" dirty="0">
                          <a:solidFill>
                            <a:schemeClr val="accent1">
                              <a:lumMod val="20000"/>
                              <a:lumOff val="80000"/>
                            </a:schemeClr>
                          </a:solidFill>
                          <a:latin typeface="Avenir Book" panose="02000503020000020003" pitchFamily="2" charset="0"/>
                        </a:rPr>
                        <a:t>Field</a:t>
                      </a:r>
                    </a:p>
                    <a:p>
                      <a:pPr marL="171450" indent="-171450">
                        <a:buFontTx/>
                        <a:buChar char="-"/>
                      </a:pPr>
                      <a:r>
                        <a:rPr lang="en-US" sz="1050" b="1" dirty="0">
                          <a:solidFill>
                            <a:schemeClr val="accent1">
                              <a:lumMod val="20000"/>
                              <a:lumOff val="80000"/>
                            </a:schemeClr>
                          </a:solidFill>
                          <a:latin typeface="Avenir Book" panose="02000503020000020003" pitchFamily="2" charset="0"/>
                        </a:rPr>
                        <a:t>In-situ</a:t>
                      </a:r>
                    </a:p>
                    <a:p>
                      <a:pPr marL="171450" indent="-171450">
                        <a:buFontTx/>
                        <a:buChar char="-"/>
                      </a:pPr>
                      <a:r>
                        <a:rPr lang="en-US" sz="1050" b="1" dirty="0">
                          <a:solidFill>
                            <a:schemeClr val="accent1">
                              <a:lumMod val="20000"/>
                              <a:lumOff val="80000"/>
                            </a:schemeClr>
                          </a:solidFill>
                          <a:latin typeface="Avenir Book" panose="02000503020000020003" pitchFamily="2" charset="0"/>
                        </a:rPr>
                        <a:t>Survey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3532269"/>
                  </a:ext>
                </a:extLst>
              </a:tr>
              <a:tr h="370840">
                <a:tc>
                  <a:txBody>
                    <a:bodyPr/>
                    <a:lstStyle/>
                    <a:p>
                      <a:r>
                        <a:rPr lang="en-US" sz="1050" b="1" dirty="0">
                          <a:solidFill>
                            <a:schemeClr val="bg1"/>
                          </a:solidFill>
                          <a:latin typeface="Avenir Book" panose="02000503020000020003" pitchFamily="2" charset="0"/>
                        </a:rPr>
                        <a:t>ANALYTICS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0537920"/>
                  </a:ext>
                </a:extLst>
              </a:tr>
              <a:tr h="370840">
                <a:tc>
                  <a:txBody>
                    <a:bodyPr/>
                    <a:lstStyle/>
                    <a:p>
                      <a:r>
                        <a:rPr lang="en-US" sz="1050" b="1" dirty="0">
                          <a:solidFill>
                            <a:schemeClr val="bg1"/>
                          </a:solidFill>
                          <a:latin typeface="Avenir Book" panose="02000503020000020003" pitchFamily="2" charset="0"/>
                        </a:rPr>
                        <a:t>COMMUNITY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7610223"/>
                  </a:ext>
                </a:extLst>
              </a:tr>
            </a:tbl>
          </a:graphicData>
        </a:graphic>
      </p:graphicFrame>
      <p:sp>
        <p:nvSpPr>
          <p:cNvPr id="3" name="TextBox 2">
            <a:extLst>
              <a:ext uri="{FF2B5EF4-FFF2-40B4-BE49-F238E27FC236}">
                <a16:creationId xmlns:a16="http://schemas.microsoft.com/office/drawing/2014/main" id="{EAB7D877-7F92-F43A-DD37-D965231A7DE0}"/>
              </a:ext>
            </a:extLst>
          </p:cNvPr>
          <p:cNvSpPr txBox="1"/>
          <p:nvPr/>
        </p:nvSpPr>
        <p:spPr>
          <a:xfrm>
            <a:off x="3481693" y="1042514"/>
            <a:ext cx="6270172" cy="60016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100" b="1" dirty="0">
                <a:latin typeface="Avenir Book" panose="02000503020000020003" pitchFamily="2" charset="0"/>
              </a:rPr>
              <a:t>Biological</a:t>
            </a:r>
            <a:r>
              <a:rPr lang="en-US" sz="1100" b="0" dirty="0">
                <a:latin typeface="Avenir Book" panose="02000503020000020003" pitchFamily="2" charset="0"/>
              </a:rPr>
              <a:t>:  Covers fish populations, aquatic vegetation, plankton communities, invasive species, biodiversity, and habitat conditions, helping assess ecosystem health and species dynamics.</a:t>
            </a:r>
          </a:p>
          <a:p>
            <a:pPr marL="0" marR="0" lvl="0" indent="0" defTabSz="914400" rtl="0" eaLnBrk="1" fontAlgn="auto" latinLnBrk="0" hangingPunct="1">
              <a:lnSpc>
                <a:spcPct val="100000"/>
              </a:lnSpc>
              <a:spcBef>
                <a:spcPts val="0"/>
              </a:spcBef>
              <a:spcAft>
                <a:spcPts val="0"/>
              </a:spcAft>
              <a:buClrTx/>
              <a:buSzTx/>
              <a:buFontTx/>
              <a:buNone/>
              <a:tabLst/>
              <a:defRPr/>
            </a:pPr>
            <a:endParaRPr lang="en-US" sz="1100" b="0" dirty="0">
              <a:latin typeface="Avenir Book" panose="02000503020000020003" pitchFamily="2" charset="0"/>
            </a:endParaRPr>
          </a:p>
        </p:txBody>
      </p:sp>
      <p:graphicFrame>
        <p:nvGraphicFramePr>
          <p:cNvPr id="5" name="Table 4">
            <a:extLst>
              <a:ext uri="{FF2B5EF4-FFF2-40B4-BE49-F238E27FC236}">
                <a16:creationId xmlns:a16="http://schemas.microsoft.com/office/drawing/2014/main" id="{0F4AF1CE-BA25-7E14-433E-5D975E2FC5A9}"/>
              </a:ext>
            </a:extLst>
          </p:cNvPr>
          <p:cNvGraphicFramePr>
            <a:graphicFrameLocks noGrp="1"/>
          </p:cNvGraphicFramePr>
          <p:nvPr>
            <p:extLst>
              <p:ext uri="{D42A27DB-BD31-4B8C-83A1-F6EECF244321}">
                <p14:modId xmlns:p14="http://schemas.microsoft.com/office/powerpoint/2010/main" val="1082271268"/>
              </p:ext>
            </p:extLst>
          </p:nvPr>
        </p:nvGraphicFramePr>
        <p:xfrm>
          <a:off x="2440135" y="1973717"/>
          <a:ext cx="8782047" cy="3811505"/>
        </p:xfrm>
        <a:graphic>
          <a:graphicData uri="http://schemas.openxmlformats.org/drawingml/2006/table">
            <a:tbl>
              <a:tblPr firstRow="1" bandRow="1">
                <a:tableStyleId>{5C22544A-7EE6-4342-B048-85BDC9FD1C3A}</a:tableStyleId>
              </a:tblPr>
              <a:tblGrid>
                <a:gridCol w="1383720">
                  <a:extLst>
                    <a:ext uri="{9D8B030D-6E8A-4147-A177-3AD203B41FA5}">
                      <a16:colId xmlns:a16="http://schemas.microsoft.com/office/drawing/2014/main" val="1824950128"/>
                    </a:ext>
                  </a:extLst>
                </a:gridCol>
                <a:gridCol w="1377537">
                  <a:extLst>
                    <a:ext uri="{9D8B030D-6E8A-4147-A177-3AD203B41FA5}">
                      <a16:colId xmlns:a16="http://schemas.microsoft.com/office/drawing/2014/main" val="3266592407"/>
                    </a:ext>
                  </a:extLst>
                </a:gridCol>
                <a:gridCol w="855024">
                  <a:extLst>
                    <a:ext uri="{9D8B030D-6E8A-4147-A177-3AD203B41FA5}">
                      <a16:colId xmlns:a16="http://schemas.microsoft.com/office/drawing/2014/main" val="762067920"/>
                    </a:ext>
                  </a:extLst>
                </a:gridCol>
                <a:gridCol w="5165766">
                  <a:extLst>
                    <a:ext uri="{9D8B030D-6E8A-4147-A177-3AD203B41FA5}">
                      <a16:colId xmlns:a16="http://schemas.microsoft.com/office/drawing/2014/main" val="3083569578"/>
                    </a:ext>
                  </a:extLst>
                </a:gridCol>
              </a:tblGrid>
              <a:tr h="239795">
                <a:tc>
                  <a:txBody>
                    <a:bodyPr/>
                    <a:lstStyle/>
                    <a:p>
                      <a:pPr algn="ctr"/>
                      <a:r>
                        <a:rPr lang="en-US" sz="800" dirty="0"/>
                        <a:t>Item</a:t>
                      </a:r>
                    </a:p>
                  </a:txBody>
                  <a:tcPr anchor="ctr"/>
                </a:tc>
                <a:tc>
                  <a:txBody>
                    <a:bodyPr/>
                    <a:lstStyle/>
                    <a:p>
                      <a:pPr algn="ctr"/>
                      <a:r>
                        <a:rPr lang="en-US" sz="800" dirty="0"/>
                        <a:t>Measurement</a:t>
                      </a:r>
                    </a:p>
                  </a:txBody>
                  <a:tcPr anchor="ctr"/>
                </a:tc>
                <a:tc>
                  <a:txBody>
                    <a:bodyPr/>
                    <a:lstStyle/>
                    <a:p>
                      <a:pPr algn="ctr"/>
                      <a:r>
                        <a:rPr lang="en-US" sz="800" dirty="0"/>
                        <a:t>Average (or most recent) result.</a:t>
                      </a:r>
                    </a:p>
                  </a:txBody>
                  <a:tcPr anchor="ctr"/>
                </a:tc>
                <a:tc>
                  <a:txBody>
                    <a:bodyPr/>
                    <a:lstStyle/>
                    <a:p>
                      <a:pPr algn="ctr"/>
                      <a:r>
                        <a:rPr lang="en-US" sz="800" dirty="0"/>
                        <a:t>Description</a:t>
                      </a:r>
                    </a:p>
                  </a:txBody>
                  <a:tcPr anchor="ctr"/>
                </a:tc>
                <a:extLst>
                  <a:ext uri="{0D108BD9-81ED-4DB2-BD59-A6C34878D82A}">
                    <a16:rowId xmlns:a16="http://schemas.microsoft.com/office/drawing/2014/main" val="215591638"/>
                  </a:ext>
                </a:extLst>
              </a:tr>
              <a:tr h="339983">
                <a:tc>
                  <a:txBody>
                    <a:bodyPr/>
                    <a:lstStyle/>
                    <a:p>
                      <a:pPr algn="ctr" rtl="0" fontAlgn="ctr"/>
                      <a:r>
                        <a:rPr lang="en-US" sz="800" b="1" dirty="0">
                          <a:effectLst/>
                        </a:rPr>
                        <a:t>Aquatic Vegetation</a:t>
                      </a:r>
                    </a:p>
                  </a:txBody>
                  <a:tcPr marL="28575" marR="28575" marT="19050" marB="19050" anchor="ctr"/>
                </a:tc>
                <a:tc>
                  <a:txBody>
                    <a:bodyPr/>
                    <a:lstStyle/>
                    <a:p>
                      <a:pPr algn="ctr" rtl="0" fontAlgn="ctr"/>
                      <a:r>
                        <a:rPr lang="en-US" sz="800" dirty="0">
                          <a:effectLst/>
                        </a:rPr>
                        <a:t>% cover</a:t>
                      </a:r>
                    </a:p>
                  </a:txBody>
                  <a:tcPr marL="28575" marR="28575" marT="19050" marB="19050" anchor="ctr"/>
                </a:tc>
                <a:tc>
                  <a:txBody>
                    <a:bodyPr/>
                    <a:lstStyle/>
                    <a:p>
                      <a:pPr algn="ctr"/>
                      <a:r>
                        <a:rPr lang="en-US" sz="800" dirty="0"/>
                        <a:t>65%</a:t>
                      </a:r>
                    </a:p>
                  </a:txBody>
                  <a:tcPr anchor="ctr"/>
                </a:tc>
                <a:tc>
                  <a:txBody>
                    <a:bodyPr/>
                    <a:lstStyle/>
                    <a:p>
                      <a:pPr rtl="0" fontAlgn="ctr"/>
                      <a:r>
                        <a:rPr lang="en-US" sz="800" dirty="0">
                          <a:solidFill>
                            <a:srgbClr val="0E0E0E"/>
                          </a:solidFill>
                          <a:effectLst/>
                        </a:rPr>
                        <a:t>Provides habitat for aquatic life, influences oxygen levels, and reflects nutrient availability, while excessive growth can indicate eutrophication or potential ecological imbalances.</a:t>
                      </a:r>
                    </a:p>
                  </a:txBody>
                  <a:tcPr marL="28575" marR="28575" marT="19050" marB="19050" anchor="ctr"/>
                </a:tc>
                <a:extLst>
                  <a:ext uri="{0D108BD9-81ED-4DB2-BD59-A6C34878D82A}">
                    <a16:rowId xmlns:a16="http://schemas.microsoft.com/office/drawing/2014/main" val="749779012"/>
                  </a:ext>
                </a:extLst>
              </a:tr>
              <a:tr h="261146">
                <a:tc>
                  <a:txBody>
                    <a:bodyPr/>
                    <a:lstStyle/>
                    <a:p>
                      <a:pPr algn="ctr" rtl="0" fontAlgn="ctr"/>
                      <a:r>
                        <a:rPr lang="en-US" sz="800" b="1">
                          <a:effectLst/>
                        </a:rPr>
                        <a:t>Fish Population </a:t>
                      </a:r>
                    </a:p>
                  </a:txBody>
                  <a:tcPr marL="28575" marR="28575" marT="19050" marB="19050" anchor="ctr"/>
                </a:tc>
                <a:tc>
                  <a:txBody>
                    <a:bodyPr/>
                    <a:lstStyle/>
                    <a:p>
                      <a:pPr rtl="0" fontAlgn="ctr"/>
                      <a:endParaRPr lang="en-US" sz="800" dirty="0">
                        <a:effectLst/>
                      </a:endParaRPr>
                    </a:p>
                  </a:txBody>
                  <a:tcPr marL="28575" marR="28575" marT="19050" marB="19050" anchor="ctr"/>
                </a:tc>
                <a:tc>
                  <a:txBody>
                    <a:bodyPr/>
                    <a:lstStyle/>
                    <a:p>
                      <a:pPr algn="ctr"/>
                      <a:endParaRPr lang="en-US" sz="800" dirty="0"/>
                    </a:p>
                  </a:txBody>
                  <a:tcPr anchor="ctr"/>
                </a:tc>
                <a:tc>
                  <a:txBody>
                    <a:bodyPr/>
                    <a:lstStyle/>
                    <a:p>
                      <a:pPr rtl="0" fontAlgn="ctr"/>
                      <a:r>
                        <a:rPr lang="en-US" sz="800" dirty="0">
                          <a:solidFill>
                            <a:srgbClr val="0E0E0E"/>
                          </a:solidFill>
                          <a:effectLst/>
                        </a:rPr>
                        <a:t>Reflects the overall ecological balance, water quality, and habitat conditions, serving as a key indicator of the lake’s ability to support a healthy aquatic ecosystem.</a:t>
                      </a:r>
                    </a:p>
                  </a:txBody>
                  <a:tcPr marL="28575" marR="28575" marT="19050" marB="19050" anchor="ctr"/>
                </a:tc>
                <a:extLst>
                  <a:ext uri="{0D108BD9-81ED-4DB2-BD59-A6C34878D82A}">
                    <a16:rowId xmlns:a16="http://schemas.microsoft.com/office/drawing/2014/main" val="1513479683"/>
                  </a:ext>
                </a:extLst>
              </a:tr>
              <a:tr h="261146">
                <a:tc>
                  <a:txBody>
                    <a:bodyPr/>
                    <a:lstStyle/>
                    <a:p>
                      <a:pPr algn="ctr" rtl="0" fontAlgn="ctr"/>
                      <a:r>
                        <a:rPr lang="en-US" sz="800" b="1">
                          <a:effectLst/>
                        </a:rPr>
                        <a:t>Macroinvertebrates</a:t>
                      </a:r>
                    </a:p>
                  </a:txBody>
                  <a:tcPr marL="28575" marR="28575" marT="19050" marB="19050" anchor="ctr"/>
                </a:tc>
                <a:tc>
                  <a:txBody>
                    <a:bodyPr/>
                    <a:lstStyle/>
                    <a:p>
                      <a:pPr algn="ctr" rtl="0" fontAlgn="ctr"/>
                      <a:endParaRPr lang="en-US" sz="800" dirty="0">
                        <a:effectLst/>
                      </a:endParaRPr>
                    </a:p>
                  </a:txBody>
                  <a:tcPr marL="28575" marR="28575" marT="19050" marB="19050" anchor="ctr"/>
                </a:tc>
                <a:tc>
                  <a:txBody>
                    <a:bodyPr/>
                    <a:lstStyle/>
                    <a:p>
                      <a:pPr algn="ctr"/>
                      <a:r>
                        <a:rPr lang="en-US" sz="800" dirty="0"/>
                        <a:t>-</a:t>
                      </a:r>
                    </a:p>
                  </a:txBody>
                  <a:tcPr anchor="ctr"/>
                </a:tc>
                <a:tc>
                  <a:txBody>
                    <a:bodyPr/>
                    <a:lstStyle/>
                    <a:p>
                      <a:pPr rtl="0" fontAlgn="ctr"/>
                      <a:r>
                        <a:rPr lang="en-US" sz="800" dirty="0">
                          <a:solidFill>
                            <a:srgbClr val="0E0E0E"/>
                          </a:solidFill>
                          <a:effectLst/>
                        </a:rPr>
                        <a:t>They serve as bioindicators, reflecting long-term water quality and ecosystem health due to their sensitivity to pollution, habitat changes, and environmental stressors.</a:t>
                      </a:r>
                    </a:p>
                  </a:txBody>
                  <a:tcPr marL="28575" marR="28575" marT="19050" marB="19050" anchor="ctr"/>
                </a:tc>
                <a:extLst>
                  <a:ext uri="{0D108BD9-81ED-4DB2-BD59-A6C34878D82A}">
                    <a16:rowId xmlns:a16="http://schemas.microsoft.com/office/drawing/2014/main" val="3695489039"/>
                  </a:ext>
                </a:extLst>
              </a:tr>
              <a:tr h="261146">
                <a:tc>
                  <a:txBody>
                    <a:bodyPr/>
                    <a:lstStyle/>
                    <a:p>
                      <a:pPr algn="ctr" rtl="0" fontAlgn="ctr"/>
                      <a:r>
                        <a:rPr lang="en-US" sz="800" b="1">
                          <a:effectLst/>
                        </a:rPr>
                        <a:t>Pathogens</a:t>
                      </a:r>
                    </a:p>
                  </a:txBody>
                  <a:tcPr marL="28575" marR="28575" marT="19050" marB="19050" anchor="ctr"/>
                </a:tc>
                <a:tc>
                  <a:txBody>
                    <a:bodyPr/>
                    <a:lstStyle/>
                    <a:p>
                      <a:pPr rtl="0" fontAlgn="ctr"/>
                      <a:endParaRPr lang="en-US" sz="800">
                        <a:effectLst/>
                      </a:endParaRPr>
                    </a:p>
                  </a:txBody>
                  <a:tcPr marL="28575" marR="28575" marT="19050" marB="19050" anchor="ctr"/>
                </a:tc>
                <a:tc>
                  <a:txBody>
                    <a:bodyPr/>
                    <a:lstStyle/>
                    <a:p>
                      <a:pPr algn="ctr"/>
                      <a:r>
                        <a:rPr lang="en-US" sz="800" dirty="0"/>
                        <a:t>-</a:t>
                      </a:r>
                    </a:p>
                  </a:txBody>
                  <a:tcPr anchor="ctr"/>
                </a:tc>
                <a:tc>
                  <a:txBody>
                    <a:bodyPr/>
                    <a:lstStyle/>
                    <a:p>
                      <a:pPr rtl="0" fontAlgn="ctr"/>
                      <a:r>
                        <a:rPr lang="en-US" sz="800" dirty="0">
                          <a:effectLst/>
                        </a:rPr>
                        <a:t>Detects harmful microorganisms (e.g., E. coli, Cryptosporidium, or Giardia) that can cause waterborne diseases, ensuring the safety of recreational activities, drinking water, and aquatic ecosystems.</a:t>
                      </a:r>
                    </a:p>
                  </a:txBody>
                  <a:tcPr marL="28575" marR="28575" marT="19050" marB="19050" anchor="ctr"/>
                </a:tc>
                <a:extLst>
                  <a:ext uri="{0D108BD9-81ED-4DB2-BD59-A6C34878D82A}">
                    <a16:rowId xmlns:a16="http://schemas.microsoft.com/office/drawing/2014/main" val="3734524711"/>
                  </a:ext>
                </a:extLst>
              </a:tr>
              <a:tr h="418819">
                <a:tc>
                  <a:txBody>
                    <a:bodyPr/>
                    <a:lstStyle/>
                    <a:p>
                      <a:pPr algn="ctr" rtl="0" fontAlgn="ctr"/>
                      <a:r>
                        <a:rPr lang="en-US" sz="800" b="1">
                          <a:effectLst/>
                        </a:rPr>
                        <a:t>Parasites</a:t>
                      </a:r>
                    </a:p>
                  </a:txBody>
                  <a:tcPr marL="28575" marR="28575" marT="19050" marB="19050" anchor="ctr"/>
                </a:tc>
                <a:tc>
                  <a:txBody>
                    <a:bodyPr/>
                    <a:lstStyle/>
                    <a:p>
                      <a:pPr rtl="0" fontAlgn="ctr"/>
                      <a:endParaRPr lang="en-US" sz="800">
                        <a:effectLst/>
                      </a:endParaRPr>
                    </a:p>
                  </a:txBody>
                  <a:tcPr marL="28575" marR="28575" marT="19050" marB="19050" anchor="ctr"/>
                </a:tc>
                <a:tc>
                  <a:txBody>
                    <a:bodyPr/>
                    <a:lstStyle/>
                    <a:p>
                      <a:pPr algn="ctr"/>
                      <a:endParaRPr lang="en-US" sz="800" dirty="0"/>
                    </a:p>
                  </a:txBody>
                  <a:tcPr anchor="ctr"/>
                </a:tc>
                <a:tc>
                  <a:txBody>
                    <a:bodyPr/>
                    <a:lstStyle/>
                    <a:p>
                      <a:pPr rtl="0" fontAlgn="ctr"/>
                      <a:r>
                        <a:rPr lang="en-US" sz="800">
                          <a:effectLst/>
                        </a:rPr>
                        <a:t>Can affect the health of fish, wildlife, and humans, serving as indicators of ecosystem stress or contamination, and potentially causing diseases that impact biodiversity and public health. (eg: Giardia, Cryptosporidium, Schistosoma, etc affecting humans, and "Ich", Diplostomum spp,Lernaea, etc affecting fish.)</a:t>
                      </a:r>
                    </a:p>
                  </a:txBody>
                  <a:tcPr marL="28575" marR="28575" marT="19050" marB="19050" anchor="ctr"/>
                </a:tc>
                <a:extLst>
                  <a:ext uri="{0D108BD9-81ED-4DB2-BD59-A6C34878D82A}">
                    <a16:rowId xmlns:a16="http://schemas.microsoft.com/office/drawing/2014/main" val="1360740593"/>
                  </a:ext>
                </a:extLst>
              </a:tr>
              <a:tr h="339983">
                <a:tc>
                  <a:txBody>
                    <a:bodyPr/>
                    <a:lstStyle/>
                    <a:p>
                      <a:pPr algn="ctr" rtl="0" fontAlgn="ctr"/>
                      <a:r>
                        <a:rPr lang="en-US" sz="800" b="1">
                          <a:effectLst/>
                        </a:rPr>
                        <a:t>Phytoplankton</a:t>
                      </a:r>
                    </a:p>
                  </a:txBody>
                  <a:tcPr marL="28575" marR="28575" marT="19050" marB="19050" anchor="ctr"/>
                </a:tc>
                <a:tc>
                  <a:txBody>
                    <a:bodyPr/>
                    <a:lstStyle/>
                    <a:p>
                      <a:pPr algn="ctr" rtl="0" fontAlgn="ctr"/>
                      <a:r>
                        <a:rPr lang="en-US" sz="800">
                          <a:effectLst/>
                        </a:rPr>
                        <a:t>ug/L</a:t>
                      </a:r>
                    </a:p>
                  </a:txBody>
                  <a:tcPr marL="28575" marR="28575" marT="19050" marB="19050" anchor="ctr"/>
                </a:tc>
                <a:tc>
                  <a:txBody>
                    <a:bodyPr/>
                    <a:lstStyle/>
                    <a:p>
                      <a:pPr algn="ctr"/>
                      <a:r>
                        <a:rPr lang="en-US" sz="800" dirty="0"/>
                        <a:t>5,400</a:t>
                      </a:r>
                    </a:p>
                  </a:txBody>
                  <a:tcPr anchor="ctr"/>
                </a:tc>
                <a:tc>
                  <a:txBody>
                    <a:bodyPr/>
                    <a:lstStyle/>
                    <a:p>
                      <a:pPr rtl="0" fontAlgn="ctr"/>
                      <a:r>
                        <a:rPr lang="en-US" sz="800">
                          <a:solidFill>
                            <a:srgbClr val="0E0E0E"/>
                          </a:solidFill>
                          <a:effectLst/>
                        </a:rPr>
                        <a:t>They form the base of the aquatic food web, provide insights into nutrient levels, and help identify imbalances that can lead to issues like algal blooms or ecosystem disruptions.</a:t>
                      </a:r>
                    </a:p>
                  </a:txBody>
                  <a:tcPr marL="28575" marR="28575" marT="19050" marB="19050" anchor="ctr"/>
                </a:tc>
                <a:extLst>
                  <a:ext uri="{0D108BD9-81ED-4DB2-BD59-A6C34878D82A}">
                    <a16:rowId xmlns:a16="http://schemas.microsoft.com/office/drawing/2014/main" val="627917934"/>
                  </a:ext>
                </a:extLst>
              </a:tr>
              <a:tr h="261146">
                <a:tc>
                  <a:txBody>
                    <a:bodyPr/>
                    <a:lstStyle/>
                    <a:p>
                      <a:pPr algn="ctr" rtl="0" fontAlgn="ctr"/>
                      <a:r>
                        <a:rPr lang="en-US" sz="800" b="1">
                          <a:effectLst/>
                        </a:rPr>
                        <a:t>Zooplankton</a:t>
                      </a:r>
                    </a:p>
                  </a:txBody>
                  <a:tcPr marL="28575" marR="28575" marT="19050" marB="19050" anchor="ctr"/>
                </a:tc>
                <a:tc>
                  <a:txBody>
                    <a:bodyPr/>
                    <a:lstStyle/>
                    <a:p>
                      <a:pPr algn="ctr" rtl="0" fontAlgn="ctr"/>
                      <a:r>
                        <a:rPr lang="en-US" sz="800">
                          <a:effectLst/>
                        </a:rPr>
                        <a:t>ug/L</a:t>
                      </a:r>
                    </a:p>
                  </a:txBody>
                  <a:tcPr marL="28575" marR="28575" marT="19050" marB="19050" anchor="ctr"/>
                </a:tc>
                <a:tc>
                  <a:txBody>
                    <a:bodyPr/>
                    <a:lstStyle/>
                    <a:p>
                      <a:pPr algn="ctr"/>
                      <a:r>
                        <a:rPr lang="en-US" sz="800" dirty="0"/>
                        <a:t>45</a:t>
                      </a:r>
                    </a:p>
                  </a:txBody>
                  <a:tcPr anchor="ctr"/>
                </a:tc>
                <a:tc>
                  <a:txBody>
                    <a:bodyPr/>
                    <a:lstStyle/>
                    <a:p>
                      <a:pPr rtl="0" fontAlgn="ctr"/>
                      <a:r>
                        <a:rPr lang="en-US" sz="800">
                          <a:solidFill>
                            <a:srgbClr val="0E0E0E"/>
                          </a:solidFill>
                          <a:effectLst/>
                        </a:rPr>
                        <a:t>They form the base of the aquatic food web, provide insights into nutrient levels, and help identify imbalances that can lead to issues like algal blooms or ecosystem disruptions.</a:t>
                      </a:r>
                    </a:p>
                  </a:txBody>
                  <a:tcPr marL="28575" marR="28575" marT="19050" marB="19050" anchor="ctr"/>
                </a:tc>
                <a:extLst>
                  <a:ext uri="{0D108BD9-81ED-4DB2-BD59-A6C34878D82A}">
                    <a16:rowId xmlns:a16="http://schemas.microsoft.com/office/drawing/2014/main" val="2436385676"/>
                  </a:ext>
                </a:extLst>
              </a:tr>
              <a:tr h="261146">
                <a:tc>
                  <a:txBody>
                    <a:bodyPr/>
                    <a:lstStyle/>
                    <a:p>
                      <a:pPr algn="ctr" rtl="0" fontAlgn="ctr"/>
                      <a:r>
                        <a:rPr lang="en-US" sz="800" b="1">
                          <a:effectLst/>
                        </a:rPr>
                        <a:t>Chlorophyll-a</a:t>
                      </a:r>
                    </a:p>
                  </a:txBody>
                  <a:tcPr marL="28575" marR="28575" marT="19050" marB="19050" anchor="ctr"/>
                </a:tc>
                <a:tc>
                  <a:txBody>
                    <a:bodyPr/>
                    <a:lstStyle/>
                    <a:p>
                      <a:pPr algn="ctr" rtl="0" fontAlgn="ctr"/>
                      <a:r>
                        <a:rPr lang="en-US" sz="800">
                          <a:effectLst/>
                        </a:rPr>
                        <a:t>ug/L</a:t>
                      </a:r>
                    </a:p>
                  </a:txBody>
                  <a:tcPr marL="28575" marR="28575" marT="19050" marB="19050" anchor="ctr"/>
                </a:tc>
                <a:tc>
                  <a:txBody>
                    <a:bodyPr/>
                    <a:lstStyle/>
                    <a:p>
                      <a:pPr algn="ctr"/>
                      <a:r>
                        <a:rPr lang="en-US" sz="800" dirty="0"/>
                        <a:t>18</a:t>
                      </a:r>
                    </a:p>
                  </a:txBody>
                  <a:tcPr anchor="ctr"/>
                </a:tc>
                <a:tc>
                  <a:txBody>
                    <a:bodyPr/>
                    <a:lstStyle/>
                    <a:p>
                      <a:pPr rtl="0" fontAlgn="ctr"/>
                      <a:r>
                        <a:rPr lang="en-US" sz="800">
                          <a:effectLst/>
                        </a:rPr>
                        <a:t>Serves as a key indicator of algal biomass, helping to assess eutrophication levels and potential risks from harmful algal blooms.</a:t>
                      </a:r>
                    </a:p>
                  </a:txBody>
                  <a:tcPr marL="28575" marR="28575" marT="19050" marB="19050" anchor="ctr"/>
                </a:tc>
                <a:extLst>
                  <a:ext uri="{0D108BD9-81ED-4DB2-BD59-A6C34878D82A}">
                    <a16:rowId xmlns:a16="http://schemas.microsoft.com/office/drawing/2014/main" val="3409406062"/>
                  </a:ext>
                </a:extLst>
              </a:tr>
              <a:tr h="261146">
                <a:tc>
                  <a:txBody>
                    <a:bodyPr/>
                    <a:lstStyle/>
                    <a:p>
                      <a:pPr algn="ctr" rtl="0" fontAlgn="ctr"/>
                      <a:r>
                        <a:rPr lang="en-US" sz="800" b="1">
                          <a:effectLst/>
                        </a:rPr>
                        <a:t>Cyanobacteria</a:t>
                      </a:r>
                    </a:p>
                  </a:txBody>
                  <a:tcPr marL="28575" marR="28575" marT="19050" marB="19050" anchor="ctr"/>
                </a:tc>
                <a:tc>
                  <a:txBody>
                    <a:bodyPr/>
                    <a:lstStyle/>
                    <a:p>
                      <a:pPr algn="ctr" rtl="0" fontAlgn="ctr"/>
                      <a:r>
                        <a:rPr lang="en-US" sz="800">
                          <a:effectLst/>
                        </a:rPr>
                        <a:t>cells/mL</a:t>
                      </a:r>
                    </a:p>
                  </a:txBody>
                  <a:tcPr marL="28575" marR="28575" marT="19050" marB="19050" anchor="ctr"/>
                </a:tc>
                <a:tc>
                  <a:txBody>
                    <a:bodyPr/>
                    <a:lstStyle/>
                    <a:p>
                      <a:pPr algn="ctr"/>
                      <a:r>
                        <a:rPr lang="en-US" sz="800" dirty="0"/>
                        <a:t>72,000</a:t>
                      </a:r>
                    </a:p>
                  </a:txBody>
                  <a:tcPr anchor="ctr"/>
                </a:tc>
                <a:tc>
                  <a:txBody>
                    <a:bodyPr/>
                    <a:lstStyle/>
                    <a:p>
                      <a:pPr rtl="0" fontAlgn="ctr"/>
                      <a:r>
                        <a:rPr lang="en-US" sz="800">
                          <a:effectLst/>
                        </a:rPr>
                        <a:t>Directly assesses the presence and abundance of harmful algae that can produce toxins, posing risks to aquatic ecosystems, drinking water, and recreational use.</a:t>
                      </a:r>
                    </a:p>
                  </a:txBody>
                  <a:tcPr marL="28575" marR="28575" marT="19050" marB="19050" anchor="ctr"/>
                </a:tc>
                <a:extLst>
                  <a:ext uri="{0D108BD9-81ED-4DB2-BD59-A6C34878D82A}">
                    <a16:rowId xmlns:a16="http://schemas.microsoft.com/office/drawing/2014/main" val="93185794"/>
                  </a:ext>
                </a:extLst>
              </a:tr>
              <a:tr h="261146">
                <a:tc>
                  <a:txBody>
                    <a:bodyPr/>
                    <a:lstStyle/>
                    <a:p>
                      <a:pPr algn="ctr" rtl="0" fontAlgn="ctr"/>
                      <a:r>
                        <a:rPr lang="en-US" sz="800" b="1">
                          <a:effectLst/>
                        </a:rPr>
                        <a:t>Invasive Species</a:t>
                      </a:r>
                    </a:p>
                  </a:txBody>
                  <a:tcPr marL="28575" marR="28575" marT="19050" marB="19050" anchor="ctr"/>
                </a:tc>
                <a:tc>
                  <a:txBody>
                    <a:bodyPr/>
                    <a:lstStyle/>
                    <a:p>
                      <a:pPr algn="ctr" rtl="0" fontAlgn="ctr"/>
                      <a:r>
                        <a:rPr lang="en-US" sz="800">
                          <a:effectLst/>
                        </a:rPr>
                        <a:t>% of community as cover or biomass</a:t>
                      </a:r>
                    </a:p>
                  </a:txBody>
                  <a:tcPr marL="28575" marR="28575" marT="19050" marB="19050" anchor="ctr"/>
                </a:tc>
                <a:tc>
                  <a:txBody>
                    <a:bodyPr/>
                    <a:lstStyle/>
                    <a:p>
                      <a:pPr algn="ctr"/>
                      <a:r>
                        <a:rPr lang="en-US" sz="800" dirty="0"/>
                        <a:t>-</a:t>
                      </a:r>
                    </a:p>
                  </a:txBody>
                  <a:tcPr anchor="ctr"/>
                </a:tc>
                <a:tc>
                  <a:txBody>
                    <a:bodyPr/>
                    <a:lstStyle/>
                    <a:p>
                      <a:pPr rtl="0" fontAlgn="ctr"/>
                      <a:r>
                        <a:rPr lang="en-US" sz="800">
                          <a:effectLst/>
                        </a:rPr>
                        <a:t>They disrupt ecosystems, outcompete native species, and can cause economic and ecological damage.</a:t>
                      </a:r>
                    </a:p>
                  </a:txBody>
                  <a:tcPr marL="28575" marR="28575" marT="19050" marB="19050" anchor="ctr"/>
                </a:tc>
                <a:extLst>
                  <a:ext uri="{0D108BD9-81ED-4DB2-BD59-A6C34878D82A}">
                    <a16:rowId xmlns:a16="http://schemas.microsoft.com/office/drawing/2014/main" val="2409102220"/>
                  </a:ext>
                </a:extLst>
              </a:tr>
              <a:tr h="261146">
                <a:tc>
                  <a:txBody>
                    <a:bodyPr/>
                    <a:lstStyle/>
                    <a:p>
                      <a:pPr algn="ctr" rtl="0" fontAlgn="ctr"/>
                      <a:r>
                        <a:rPr lang="en-US" sz="800" b="1" dirty="0">
                          <a:effectLst/>
                        </a:rPr>
                        <a:t>Phycocyanin</a:t>
                      </a:r>
                    </a:p>
                  </a:txBody>
                  <a:tcPr marL="28575" marR="28575" marT="19050" marB="19050" anchor="ctr"/>
                </a:tc>
                <a:tc>
                  <a:txBody>
                    <a:bodyPr/>
                    <a:lstStyle/>
                    <a:p>
                      <a:pPr algn="ctr" rtl="0" fontAlgn="ctr"/>
                      <a:r>
                        <a:rPr lang="en-US" sz="800" dirty="0">
                          <a:effectLst/>
                        </a:rPr>
                        <a:t>ug/L</a:t>
                      </a:r>
                    </a:p>
                  </a:txBody>
                  <a:tcPr marL="28575" marR="28575" marT="19050" marB="19050" anchor="ctr"/>
                </a:tc>
                <a:tc>
                  <a:txBody>
                    <a:bodyPr/>
                    <a:lstStyle/>
                    <a:p>
                      <a:pPr algn="ctr"/>
                      <a:r>
                        <a:rPr lang="en-US" sz="800" dirty="0"/>
                        <a:t>14</a:t>
                      </a:r>
                    </a:p>
                  </a:txBody>
                  <a:tcPr anchor="ctr"/>
                </a:tc>
                <a:tc>
                  <a:txBody>
                    <a:bodyPr/>
                    <a:lstStyle/>
                    <a:p>
                      <a:pPr rtl="0" fontAlgn="ctr"/>
                      <a:r>
                        <a:rPr lang="en-US" sz="800" dirty="0">
                          <a:effectLst/>
                        </a:rPr>
                        <a:t>A specific indicator of cyanobacteria (blue-green algae), helping to identify the presence and severity of harmful algal blooms that can threaten water quality and safety.</a:t>
                      </a:r>
                    </a:p>
                  </a:txBody>
                  <a:tcPr marL="28575" marR="28575" marT="19050" marB="19050" anchor="ctr"/>
                </a:tc>
                <a:extLst>
                  <a:ext uri="{0D108BD9-81ED-4DB2-BD59-A6C34878D82A}">
                    <a16:rowId xmlns:a16="http://schemas.microsoft.com/office/drawing/2014/main" val="1467631937"/>
                  </a:ext>
                </a:extLst>
              </a:tr>
            </a:tbl>
          </a:graphicData>
        </a:graphic>
      </p:graphicFrame>
      <p:pic>
        <p:nvPicPr>
          <p:cNvPr id="6" name="Picture 22" descr="Premium Vector | Bacteria line icon Pathogen cell Germ ...">
            <a:extLst>
              <a:ext uri="{FF2B5EF4-FFF2-40B4-BE49-F238E27FC236}">
                <a16:creationId xmlns:a16="http://schemas.microsoft.com/office/drawing/2014/main" id="{02BDD9B3-83A3-66AA-EEA9-7F41F7AAA2F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28004" y="956864"/>
            <a:ext cx="640662" cy="730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99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EAA59-5D95-BA1E-D76D-2FCE17C92547}"/>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C517CC4E-C86C-02B4-8EC3-BFA6CAF16FD4}"/>
              </a:ext>
            </a:extLst>
          </p:cNvPr>
          <p:cNvSpPr/>
          <p:nvPr/>
        </p:nvSpPr>
        <p:spPr>
          <a:xfrm>
            <a:off x="0" y="956864"/>
            <a:ext cx="1594043" cy="59011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2" descr="Account - Free interface icons">
            <a:extLst>
              <a:ext uri="{FF2B5EF4-FFF2-40B4-BE49-F238E27FC236}">
                <a16:creationId xmlns:a16="http://schemas.microsoft.com/office/drawing/2014/main" id="{466EC369-1980-3900-1DDA-44E36C5424E5}"/>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4639" y="6481573"/>
            <a:ext cx="276979" cy="2769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Table 11">
            <a:extLst>
              <a:ext uri="{FF2B5EF4-FFF2-40B4-BE49-F238E27FC236}">
                <a16:creationId xmlns:a16="http://schemas.microsoft.com/office/drawing/2014/main" id="{61C1F850-3EDD-D136-79C8-C53FB42D6D52}"/>
              </a:ext>
            </a:extLst>
          </p:cNvPr>
          <p:cNvGraphicFramePr>
            <a:graphicFrameLocks noGrp="1"/>
          </p:cNvGraphicFramePr>
          <p:nvPr/>
        </p:nvGraphicFramePr>
        <p:xfrm>
          <a:off x="367037" y="5738245"/>
          <a:ext cx="1181731" cy="622300"/>
        </p:xfrm>
        <a:graphic>
          <a:graphicData uri="http://schemas.openxmlformats.org/drawingml/2006/table">
            <a:tbl>
              <a:tblPr firstRow="1" bandRow="1">
                <a:tableStyleId>{5C22544A-7EE6-4342-B048-85BDC9FD1C3A}</a:tableStyleId>
              </a:tblPr>
              <a:tblGrid>
                <a:gridCol w="1181731">
                  <a:extLst>
                    <a:ext uri="{9D8B030D-6E8A-4147-A177-3AD203B41FA5}">
                      <a16:colId xmlns:a16="http://schemas.microsoft.com/office/drawing/2014/main" val="4254996464"/>
                    </a:ext>
                  </a:extLst>
                </a:gridCol>
              </a:tblGrid>
              <a:tr h="0">
                <a:tc>
                  <a:txBody>
                    <a:bodyPr/>
                    <a:lstStyle/>
                    <a:p>
                      <a:r>
                        <a:rPr lang="en-US" sz="1050" b="1" dirty="0">
                          <a:solidFill>
                            <a:schemeClr val="bg1"/>
                          </a:solidFill>
                          <a:latin typeface="Avenir Book" panose="02000503020000020003" pitchFamily="2" charset="0"/>
                        </a:rPr>
                        <a:t>SUPPORT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1057419"/>
                  </a:ext>
                </a:extLst>
              </a:tr>
              <a:tr h="370840">
                <a:tc>
                  <a:txBody>
                    <a:bodyPr/>
                    <a:lstStyle/>
                    <a:p>
                      <a:r>
                        <a:rPr lang="en-US" sz="1050" b="1" dirty="0">
                          <a:solidFill>
                            <a:schemeClr val="bg1"/>
                          </a:solidFill>
                          <a:latin typeface="Avenir Book" panose="02000503020000020003" pitchFamily="2" charset="0"/>
                        </a:rPr>
                        <a:t>SETTINGS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6894332"/>
                  </a:ext>
                </a:extLst>
              </a:tr>
            </a:tbl>
          </a:graphicData>
        </a:graphic>
      </p:graphicFrame>
      <p:sp>
        <p:nvSpPr>
          <p:cNvPr id="13" name="TextBox 12">
            <a:extLst>
              <a:ext uri="{FF2B5EF4-FFF2-40B4-BE49-F238E27FC236}">
                <a16:creationId xmlns:a16="http://schemas.microsoft.com/office/drawing/2014/main" id="{BC8F0E00-2021-BCDC-474D-328BF27DB65D}"/>
              </a:ext>
            </a:extLst>
          </p:cNvPr>
          <p:cNvSpPr txBox="1"/>
          <p:nvPr/>
        </p:nvSpPr>
        <p:spPr>
          <a:xfrm>
            <a:off x="324304" y="6456849"/>
            <a:ext cx="934871" cy="307777"/>
          </a:xfrm>
          <a:prstGeom prst="rect">
            <a:avLst/>
          </a:prstGeom>
          <a:noFill/>
        </p:spPr>
        <p:txBody>
          <a:bodyPr wrap="none" rtlCol="0">
            <a:spAutoFit/>
          </a:bodyPr>
          <a:lstStyle/>
          <a:p>
            <a:r>
              <a:rPr lang="en-US" sz="700" dirty="0">
                <a:solidFill>
                  <a:schemeClr val="bg1"/>
                </a:solidFill>
              </a:rPr>
              <a:t>J Robinson</a:t>
            </a:r>
          </a:p>
          <a:p>
            <a:r>
              <a:rPr lang="en-US" sz="700" dirty="0">
                <a:solidFill>
                  <a:schemeClr val="bg1"/>
                </a:solidFill>
              </a:rPr>
              <a:t>jwr899@gmaillcom</a:t>
            </a:r>
          </a:p>
        </p:txBody>
      </p:sp>
      <p:pic>
        <p:nvPicPr>
          <p:cNvPr id="14" name="Picture 2" descr="Enter - Free web icons">
            <a:extLst>
              <a:ext uri="{FF2B5EF4-FFF2-40B4-BE49-F238E27FC236}">
                <a16:creationId xmlns:a16="http://schemas.microsoft.com/office/drawing/2014/main" id="{244C9586-A7DF-C041-77FF-1EE97C13BE48}"/>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282965" y="6512677"/>
            <a:ext cx="245875" cy="24587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black background with a black square&#10;&#10;AI-generated content may be incorrect.">
            <a:extLst>
              <a:ext uri="{FF2B5EF4-FFF2-40B4-BE49-F238E27FC236}">
                <a16:creationId xmlns:a16="http://schemas.microsoft.com/office/drawing/2014/main" id="{31BF66FD-8FC3-01E7-E656-62D9D9B1480E}"/>
              </a:ext>
            </a:extLst>
          </p:cNvPr>
          <p:cNvPicPr>
            <a:picLocks noChangeAspect="1"/>
          </p:cNvPicPr>
          <p:nvPr/>
        </p:nvPicPr>
        <p:blipFill>
          <a:blip r:embed="rId5">
            <a:lum bright="70000" contrast="-70000"/>
          </a:blip>
          <a:stretch>
            <a:fillRect/>
          </a:stretch>
        </p:blipFill>
        <p:spPr>
          <a:xfrm>
            <a:off x="18815" y="5694197"/>
            <a:ext cx="329408" cy="329408"/>
          </a:xfrm>
          <a:prstGeom prst="rect">
            <a:avLst/>
          </a:prstGeom>
        </p:spPr>
      </p:pic>
      <p:pic>
        <p:nvPicPr>
          <p:cNvPr id="16" name="Picture 15" descr="A black and white gear&#10;&#10;AI-generated content may be incorrect.">
            <a:extLst>
              <a:ext uri="{FF2B5EF4-FFF2-40B4-BE49-F238E27FC236}">
                <a16:creationId xmlns:a16="http://schemas.microsoft.com/office/drawing/2014/main" id="{E46F7B48-98CE-6003-BF25-0A8BD6FB5309}"/>
              </a:ext>
            </a:extLst>
          </p:cNvPr>
          <p:cNvPicPr>
            <a:picLocks noChangeAspect="1"/>
          </p:cNvPicPr>
          <p:nvPr/>
        </p:nvPicPr>
        <p:blipFill>
          <a:blip r:embed="rId6">
            <a:lum bright="70000" contrast="-70000"/>
          </a:blip>
          <a:stretch>
            <a:fillRect/>
          </a:stretch>
        </p:blipFill>
        <p:spPr>
          <a:xfrm>
            <a:off x="29440" y="6065681"/>
            <a:ext cx="294864" cy="294864"/>
          </a:xfrm>
          <a:prstGeom prst="rect">
            <a:avLst/>
          </a:prstGeom>
        </p:spPr>
      </p:pic>
      <p:pic>
        <p:nvPicPr>
          <p:cNvPr id="17" name="Picture 16" descr="A black background with a black square&#10;&#10;AI-generated content may be incorrect.">
            <a:extLst>
              <a:ext uri="{FF2B5EF4-FFF2-40B4-BE49-F238E27FC236}">
                <a16:creationId xmlns:a16="http://schemas.microsoft.com/office/drawing/2014/main" id="{564FFF0F-8B3A-298A-F90A-411C29870C73}"/>
              </a:ext>
            </a:extLst>
          </p:cNvPr>
          <p:cNvPicPr>
            <a:picLocks noChangeAspect="1"/>
          </p:cNvPicPr>
          <p:nvPr/>
        </p:nvPicPr>
        <p:blipFill>
          <a:blip r:embed="rId7">
            <a:lum bright="70000" contrast="-70000"/>
          </a:blip>
          <a:stretch>
            <a:fillRect/>
          </a:stretch>
        </p:blipFill>
        <p:spPr>
          <a:xfrm>
            <a:off x="91185" y="976584"/>
            <a:ext cx="307777" cy="307777"/>
          </a:xfrm>
          <a:prstGeom prst="rect">
            <a:avLst/>
          </a:prstGeom>
        </p:spPr>
      </p:pic>
      <p:pic>
        <p:nvPicPr>
          <p:cNvPr id="23" name="Picture 22" descr="A blue and black logo&#10;&#10;AI-generated content may be incorrect.">
            <a:extLst>
              <a:ext uri="{FF2B5EF4-FFF2-40B4-BE49-F238E27FC236}">
                <a16:creationId xmlns:a16="http://schemas.microsoft.com/office/drawing/2014/main" id="{66349520-0018-648C-1A07-F4581313B0A8}"/>
              </a:ext>
            </a:extLst>
          </p:cNvPr>
          <p:cNvPicPr>
            <a:picLocks noChangeAspect="1"/>
          </p:cNvPicPr>
          <p:nvPr/>
        </p:nvPicPr>
        <p:blipFill>
          <a:blip r:embed="rId8"/>
          <a:stretch>
            <a:fillRect/>
          </a:stretch>
        </p:blipFill>
        <p:spPr>
          <a:xfrm>
            <a:off x="139382" y="66326"/>
            <a:ext cx="551644" cy="556526"/>
          </a:xfrm>
          <a:prstGeom prst="rect">
            <a:avLst/>
          </a:prstGeom>
        </p:spPr>
      </p:pic>
      <p:sp>
        <p:nvSpPr>
          <p:cNvPr id="41" name="TextBox 40">
            <a:extLst>
              <a:ext uri="{FF2B5EF4-FFF2-40B4-BE49-F238E27FC236}">
                <a16:creationId xmlns:a16="http://schemas.microsoft.com/office/drawing/2014/main" id="{9E9060DE-241F-ECC7-E866-444C1C0552BC}"/>
              </a:ext>
            </a:extLst>
          </p:cNvPr>
          <p:cNvSpPr txBox="1"/>
          <p:nvPr/>
        </p:nvSpPr>
        <p:spPr>
          <a:xfrm>
            <a:off x="2099264" y="342143"/>
            <a:ext cx="4271716" cy="369332"/>
          </a:xfrm>
          <a:prstGeom prst="rect">
            <a:avLst/>
          </a:prstGeom>
          <a:noFill/>
        </p:spPr>
        <p:txBody>
          <a:bodyPr wrap="square" rtlCol="0">
            <a:spAutoFit/>
          </a:bodyPr>
          <a:lstStyle/>
          <a:p>
            <a:r>
              <a:rPr lang="en-US" b="1" dirty="0">
                <a:latin typeface="Avenir Black" panose="02000503020000020003" pitchFamily="2" charset="0"/>
              </a:rPr>
              <a:t>Data Library</a:t>
            </a:r>
          </a:p>
        </p:txBody>
      </p:sp>
      <p:graphicFrame>
        <p:nvGraphicFramePr>
          <p:cNvPr id="2" name="Table 1">
            <a:extLst>
              <a:ext uri="{FF2B5EF4-FFF2-40B4-BE49-F238E27FC236}">
                <a16:creationId xmlns:a16="http://schemas.microsoft.com/office/drawing/2014/main" id="{65BA4A57-4B1B-031A-043C-8909AB8B48D0}"/>
              </a:ext>
            </a:extLst>
          </p:cNvPr>
          <p:cNvGraphicFramePr>
            <a:graphicFrameLocks noGrp="1"/>
          </p:cNvGraphicFramePr>
          <p:nvPr/>
        </p:nvGraphicFramePr>
        <p:xfrm>
          <a:off x="412311" y="973683"/>
          <a:ext cx="1068705" cy="4185920"/>
        </p:xfrm>
        <a:graphic>
          <a:graphicData uri="http://schemas.openxmlformats.org/drawingml/2006/table">
            <a:tbl>
              <a:tblPr firstRow="1" bandRow="1">
                <a:tableStyleId>{5C22544A-7EE6-4342-B048-85BDC9FD1C3A}</a:tableStyleId>
              </a:tblPr>
              <a:tblGrid>
                <a:gridCol w="1068705">
                  <a:extLst>
                    <a:ext uri="{9D8B030D-6E8A-4147-A177-3AD203B41FA5}">
                      <a16:colId xmlns:a16="http://schemas.microsoft.com/office/drawing/2014/main" val="4254996464"/>
                    </a:ext>
                  </a:extLst>
                </a:gridCol>
              </a:tblGrid>
              <a:tr h="370840">
                <a:tc>
                  <a:txBody>
                    <a:bodyPr/>
                    <a:lstStyle/>
                    <a:p>
                      <a:r>
                        <a:rPr lang="en-US" sz="1050" b="1" dirty="0">
                          <a:solidFill>
                            <a:schemeClr val="bg1"/>
                          </a:solidFill>
                          <a:latin typeface="Avenir Book" panose="02000503020000020003" pitchFamily="2" charset="0"/>
                        </a:rPr>
                        <a:t>ACCOUNT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1057419"/>
                  </a:ext>
                </a:extLst>
              </a:tr>
              <a:tr h="370840">
                <a:tc>
                  <a:txBody>
                    <a:bodyPr/>
                    <a:lstStyle/>
                    <a:p>
                      <a:r>
                        <a:rPr lang="en-US" sz="1050" b="1" dirty="0">
                          <a:solidFill>
                            <a:schemeClr val="bg1"/>
                          </a:solidFill>
                          <a:latin typeface="Avenir Book" panose="02000503020000020003" pitchFamily="2" charset="0"/>
                        </a:rPr>
                        <a:t>PORTAL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6894332"/>
                  </a:ext>
                </a:extLst>
              </a:tr>
              <a:tr h="370840">
                <a:tc>
                  <a:txBody>
                    <a:bodyPr/>
                    <a:lstStyle/>
                    <a:p>
                      <a:r>
                        <a:rPr lang="en-US" sz="1050" b="1" dirty="0">
                          <a:solidFill>
                            <a:schemeClr val="bg1"/>
                          </a:solidFill>
                          <a:latin typeface="Avenir Book" panose="02000503020000020003" pitchFamily="2" charset="0"/>
                        </a:rPr>
                        <a:t>TOOLBOX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8666177"/>
                  </a:ext>
                </a:extLst>
              </a:tr>
              <a:tr h="370840">
                <a:tc>
                  <a:txBody>
                    <a:bodyPr/>
                    <a:lstStyle/>
                    <a:p>
                      <a:r>
                        <a:rPr lang="en-US" sz="1050" b="1" dirty="0">
                          <a:solidFill>
                            <a:schemeClr val="accent1">
                              <a:lumMod val="20000"/>
                              <a:lumOff val="80000"/>
                            </a:schemeClr>
                          </a:solidFill>
                          <a:latin typeface="Avenir Book" panose="02000503020000020003" pitchFamily="2" charset="0"/>
                        </a:rPr>
                        <a:t>DATA</a:t>
                      </a:r>
                    </a:p>
                    <a:p>
                      <a:pPr marL="171450" indent="-171450">
                        <a:buFontTx/>
                        <a:buChar char="-"/>
                      </a:pPr>
                      <a:r>
                        <a:rPr lang="en-US" sz="1050" b="1" dirty="0">
                          <a:solidFill>
                            <a:schemeClr val="accent1">
                              <a:lumMod val="20000"/>
                              <a:lumOff val="80000"/>
                            </a:schemeClr>
                          </a:solidFill>
                          <a:latin typeface="Avenir Book" panose="02000503020000020003" pitchFamily="2" charset="0"/>
                        </a:rPr>
                        <a:t>Physical</a:t>
                      </a:r>
                    </a:p>
                    <a:p>
                      <a:pPr marL="171450" indent="-171450">
                        <a:buFontTx/>
                        <a:buChar char="-"/>
                      </a:pPr>
                      <a:r>
                        <a:rPr lang="en-US" sz="1050" b="1" u="sng" dirty="0">
                          <a:solidFill>
                            <a:schemeClr val="accent1">
                              <a:lumMod val="20000"/>
                              <a:lumOff val="80000"/>
                            </a:schemeClr>
                          </a:solidFill>
                          <a:latin typeface="Avenir Book" panose="02000503020000020003" pitchFamily="2" charset="0"/>
                        </a:rPr>
                        <a:t>Chemical</a:t>
                      </a:r>
                    </a:p>
                    <a:p>
                      <a:pPr marL="171450" indent="-171450">
                        <a:buFontTx/>
                        <a:buChar char="-"/>
                      </a:pPr>
                      <a:r>
                        <a:rPr lang="en-US" sz="1050" b="1" dirty="0">
                          <a:solidFill>
                            <a:schemeClr val="accent1">
                              <a:lumMod val="20000"/>
                              <a:lumOff val="80000"/>
                            </a:schemeClr>
                          </a:solidFill>
                          <a:latin typeface="Avenir Book" panose="02000503020000020003" pitchFamily="2" charset="0"/>
                        </a:rPr>
                        <a:t>Biological</a:t>
                      </a:r>
                    </a:p>
                    <a:p>
                      <a:pPr marL="171450" indent="-171450">
                        <a:buFontTx/>
                        <a:buChar char="-"/>
                      </a:pPr>
                      <a:r>
                        <a:rPr lang="en-US" sz="1050" b="1" dirty="0">
                          <a:solidFill>
                            <a:schemeClr val="accent1">
                              <a:lumMod val="20000"/>
                              <a:lumOff val="80000"/>
                            </a:schemeClr>
                          </a:solidFill>
                          <a:latin typeface="Avenir Book" panose="02000503020000020003" pitchFamily="2" charset="0"/>
                        </a:rPr>
                        <a:t>Hydrologic</a:t>
                      </a:r>
                    </a:p>
                    <a:p>
                      <a:pPr marL="171450" indent="-171450">
                        <a:buFontTx/>
                        <a:buChar char="-"/>
                      </a:pPr>
                      <a:r>
                        <a:rPr lang="en-US" sz="1050" b="1" dirty="0">
                          <a:solidFill>
                            <a:schemeClr val="accent1">
                              <a:lumMod val="20000"/>
                              <a:lumOff val="80000"/>
                            </a:schemeClr>
                          </a:solidFill>
                          <a:latin typeface="Avenir Book" panose="02000503020000020003" pitchFamily="2" charset="0"/>
                        </a:rPr>
                        <a:t>Watershed</a:t>
                      </a:r>
                    </a:p>
                    <a:p>
                      <a:pPr marL="171450" indent="-171450">
                        <a:buFontTx/>
                        <a:buChar char="-"/>
                      </a:pPr>
                      <a:r>
                        <a:rPr lang="en-US" sz="1050" b="1" dirty="0">
                          <a:solidFill>
                            <a:schemeClr val="accent1">
                              <a:lumMod val="20000"/>
                              <a:lumOff val="80000"/>
                            </a:schemeClr>
                          </a:solidFill>
                          <a:latin typeface="Avenir Book" panose="02000503020000020003" pitchFamily="2" charset="0"/>
                        </a:rPr>
                        <a:t>Weather</a:t>
                      </a:r>
                    </a:p>
                    <a:p>
                      <a:pPr marL="171450" indent="-171450">
                        <a:buFontTx/>
                        <a:buChar char="-"/>
                      </a:pPr>
                      <a:r>
                        <a:rPr lang="en-US" sz="1050" b="1" dirty="0">
                          <a:solidFill>
                            <a:schemeClr val="accent1">
                              <a:lumMod val="20000"/>
                              <a:lumOff val="80000"/>
                            </a:schemeClr>
                          </a:solidFill>
                          <a:latin typeface="Avenir Book" panose="02000503020000020003" pitchFamily="2" charset="0"/>
                        </a:rPr>
                        <a:t>Access</a:t>
                      </a:r>
                    </a:p>
                    <a:p>
                      <a:pPr marL="171450" indent="-171450">
                        <a:buFontTx/>
                        <a:buChar char="-"/>
                      </a:pPr>
                      <a:r>
                        <a:rPr lang="en-US" sz="1050" b="1" dirty="0">
                          <a:solidFill>
                            <a:schemeClr val="accent1">
                              <a:lumMod val="20000"/>
                              <a:lumOff val="80000"/>
                            </a:schemeClr>
                          </a:solidFill>
                          <a:latin typeface="Avenir Book" panose="02000503020000020003" pitchFamily="2" charset="0"/>
                        </a:rPr>
                        <a:t>Lab Results</a:t>
                      </a:r>
                    </a:p>
                    <a:p>
                      <a:pPr marL="171450" indent="-171450">
                        <a:buFontTx/>
                        <a:buChar char="-"/>
                      </a:pPr>
                      <a:r>
                        <a:rPr lang="en-US" sz="1050" b="1" dirty="0">
                          <a:solidFill>
                            <a:schemeClr val="accent1">
                              <a:lumMod val="20000"/>
                              <a:lumOff val="80000"/>
                            </a:schemeClr>
                          </a:solidFill>
                          <a:latin typeface="Avenir Book" panose="02000503020000020003" pitchFamily="2" charset="0"/>
                        </a:rPr>
                        <a:t>Satellite</a:t>
                      </a:r>
                    </a:p>
                    <a:p>
                      <a:pPr marL="171450" indent="-171450">
                        <a:buFontTx/>
                        <a:buChar char="-"/>
                      </a:pPr>
                      <a:r>
                        <a:rPr lang="en-US" sz="1050" b="1" dirty="0">
                          <a:solidFill>
                            <a:schemeClr val="accent1">
                              <a:lumMod val="20000"/>
                              <a:lumOff val="80000"/>
                            </a:schemeClr>
                          </a:solidFill>
                          <a:latin typeface="Avenir Book" panose="02000503020000020003" pitchFamily="2" charset="0"/>
                        </a:rPr>
                        <a:t>Drone</a:t>
                      </a:r>
                    </a:p>
                    <a:p>
                      <a:pPr marL="171450" indent="-171450">
                        <a:buFontTx/>
                        <a:buChar char="-"/>
                      </a:pPr>
                      <a:r>
                        <a:rPr lang="en-US" sz="1050" b="1" dirty="0">
                          <a:solidFill>
                            <a:schemeClr val="accent1">
                              <a:lumMod val="20000"/>
                              <a:lumOff val="80000"/>
                            </a:schemeClr>
                          </a:solidFill>
                          <a:latin typeface="Avenir Book" panose="02000503020000020003" pitchFamily="2" charset="0"/>
                        </a:rPr>
                        <a:t>Field</a:t>
                      </a:r>
                    </a:p>
                    <a:p>
                      <a:pPr marL="171450" indent="-171450">
                        <a:buFontTx/>
                        <a:buChar char="-"/>
                      </a:pPr>
                      <a:r>
                        <a:rPr lang="en-US" sz="1050" b="1" dirty="0">
                          <a:solidFill>
                            <a:schemeClr val="accent1">
                              <a:lumMod val="20000"/>
                              <a:lumOff val="80000"/>
                            </a:schemeClr>
                          </a:solidFill>
                          <a:latin typeface="Avenir Book" panose="02000503020000020003" pitchFamily="2" charset="0"/>
                        </a:rPr>
                        <a:t>In-situ</a:t>
                      </a:r>
                    </a:p>
                    <a:p>
                      <a:pPr marL="171450" indent="-171450">
                        <a:buFontTx/>
                        <a:buChar char="-"/>
                      </a:pPr>
                      <a:r>
                        <a:rPr lang="en-US" sz="1050" b="1" dirty="0">
                          <a:solidFill>
                            <a:schemeClr val="accent1">
                              <a:lumMod val="20000"/>
                              <a:lumOff val="80000"/>
                            </a:schemeClr>
                          </a:solidFill>
                          <a:latin typeface="Avenir Book" panose="02000503020000020003" pitchFamily="2" charset="0"/>
                        </a:rPr>
                        <a:t>Survey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3532269"/>
                  </a:ext>
                </a:extLst>
              </a:tr>
              <a:tr h="370840">
                <a:tc>
                  <a:txBody>
                    <a:bodyPr/>
                    <a:lstStyle/>
                    <a:p>
                      <a:r>
                        <a:rPr lang="en-US" sz="1050" b="1" dirty="0">
                          <a:solidFill>
                            <a:schemeClr val="bg1"/>
                          </a:solidFill>
                          <a:latin typeface="Avenir Book" panose="02000503020000020003" pitchFamily="2" charset="0"/>
                        </a:rPr>
                        <a:t>ANALYTICS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0537920"/>
                  </a:ext>
                </a:extLst>
              </a:tr>
              <a:tr h="370840">
                <a:tc>
                  <a:txBody>
                    <a:bodyPr/>
                    <a:lstStyle/>
                    <a:p>
                      <a:r>
                        <a:rPr lang="en-US" sz="1050" b="1" dirty="0">
                          <a:solidFill>
                            <a:schemeClr val="bg1"/>
                          </a:solidFill>
                          <a:latin typeface="Avenir Book" panose="02000503020000020003" pitchFamily="2" charset="0"/>
                        </a:rPr>
                        <a:t>COMMUNITY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7610223"/>
                  </a:ext>
                </a:extLst>
              </a:tr>
            </a:tbl>
          </a:graphicData>
        </a:graphic>
      </p:graphicFrame>
      <p:sp>
        <p:nvSpPr>
          <p:cNvPr id="3" name="TextBox 2">
            <a:extLst>
              <a:ext uri="{FF2B5EF4-FFF2-40B4-BE49-F238E27FC236}">
                <a16:creationId xmlns:a16="http://schemas.microsoft.com/office/drawing/2014/main" id="{EDF39CF6-C15B-CD5B-6088-7788A448E5B7}"/>
              </a:ext>
            </a:extLst>
          </p:cNvPr>
          <p:cNvSpPr txBox="1"/>
          <p:nvPr/>
        </p:nvSpPr>
        <p:spPr>
          <a:xfrm>
            <a:off x="3481693" y="1042514"/>
            <a:ext cx="6270172" cy="60016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100" b="1" dirty="0">
                <a:latin typeface="Avenir Book" panose="02000503020000020003" pitchFamily="2" charset="0"/>
              </a:rPr>
              <a:t>Hydrological</a:t>
            </a:r>
            <a:r>
              <a:rPr lang="en-US" sz="1100" b="0" dirty="0">
                <a:latin typeface="Avenir Book" panose="02000503020000020003" pitchFamily="2" charset="0"/>
              </a:rPr>
              <a:t>:  </a:t>
            </a:r>
            <a:r>
              <a:rPr lang="en-US" sz="1100" b="0" dirty="0"/>
              <a:t>Tracks inflow/outflow rates, groundwater connections, precipitation, evaporation, and water retention time, providing insights into a lake’s water balance and movement.</a:t>
            </a:r>
          </a:p>
          <a:p>
            <a:pPr marL="0" marR="0" lvl="0" indent="0" defTabSz="914400" rtl="0" eaLnBrk="1" fontAlgn="auto" latinLnBrk="0" hangingPunct="1">
              <a:lnSpc>
                <a:spcPct val="100000"/>
              </a:lnSpc>
              <a:spcBef>
                <a:spcPts val="0"/>
              </a:spcBef>
              <a:spcAft>
                <a:spcPts val="0"/>
              </a:spcAft>
              <a:buClrTx/>
              <a:buSzTx/>
              <a:buFontTx/>
              <a:buNone/>
              <a:tabLst/>
              <a:defRPr/>
            </a:pPr>
            <a:endParaRPr lang="en-US" sz="1100" b="0" dirty="0">
              <a:latin typeface="Avenir Book" panose="02000503020000020003" pitchFamily="2" charset="0"/>
            </a:endParaRPr>
          </a:p>
        </p:txBody>
      </p:sp>
      <p:graphicFrame>
        <p:nvGraphicFramePr>
          <p:cNvPr id="5" name="Table 4">
            <a:extLst>
              <a:ext uri="{FF2B5EF4-FFF2-40B4-BE49-F238E27FC236}">
                <a16:creationId xmlns:a16="http://schemas.microsoft.com/office/drawing/2014/main" id="{2A50A0E3-4614-61E6-C354-71483FC7A264}"/>
              </a:ext>
            </a:extLst>
          </p:cNvPr>
          <p:cNvGraphicFramePr>
            <a:graphicFrameLocks noGrp="1"/>
          </p:cNvGraphicFramePr>
          <p:nvPr>
            <p:extLst>
              <p:ext uri="{D42A27DB-BD31-4B8C-83A1-F6EECF244321}">
                <p14:modId xmlns:p14="http://schemas.microsoft.com/office/powerpoint/2010/main" val="1127084549"/>
              </p:ext>
            </p:extLst>
          </p:nvPr>
        </p:nvGraphicFramePr>
        <p:xfrm>
          <a:off x="2440135" y="1973717"/>
          <a:ext cx="8782047" cy="2965685"/>
        </p:xfrm>
        <a:graphic>
          <a:graphicData uri="http://schemas.openxmlformats.org/drawingml/2006/table">
            <a:tbl>
              <a:tblPr firstRow="1" bandRow="1">
                <a:tableStyleId>{5C22544A-7EE6-4342-B048-85BDC9FD1C3A}</a:tableStyleId>
              </a:tblPr>
              <a:tblGrid>
                <a:gridCol w="1383720">
                  <a:extLst>
                    <a:ext uri="{9D8B030D-6E8A-4147-A177-3AD203B41FA5}">
                      <a16:colId xmlns:a16="http://schemas.microsoft.com/office/drawing/2014/main" val="1824950128"/>
                    </a:ext>
                  </a:extLst>
                </a:gridCol>
                <a:gridCol w="1377537">
                  <a:extLst>
                    <a:ext uri="{9D8B030D-6E8A-4147-A177-3AD203B41FA5}">
                      <a16:colId xmlns:a16="http://schemas.microsoft.com/office/drawing/2014/main" val="3266592407"/>
                    </a:ext>
                  </a:extLst>
                </a:gridCol>
                <a:gridCol w="855024">
                  <a:extLst>
                    <a:ext uri="{9D8B030D-6E8A-4147-A177-3AD203B41FA5}">
                      <a16:colId xmlns:a16="http://schemas.microsoft.com/office/drawing/2014/main" val="762067920"/>
                    </a:ext>
                  </a:extLst>
                </a:gridCol>
                <a:gridCol w="5165766">
                  <a:extLst>
                    <a:ext uri="{9D8B030D-6E8A-4147-A177-3AD203B41FA5}">
                      <a16:colId xmlns:a16="http://schemas.microsoft.com/office/drawing/2014/main" val="3083569578"/>
                    </a:ext>
                  </a:extLst>
                </a:gridCol>
              </a:tblGrid>
              <a:tr h="239795">
                <a:tc>
                  <a:txBody>
                    <a:bodyPr/>
                    <a:lstStyle/>
                    <a:p>
                      <a:pPr algn="ctr"/>
                      <a:r>
                        <a:rPr lang="en-US" sz="800" dirty="0"/>
                        <a:t>Item</a:t>
                      </a:r>
                    </a:p>
                  </a:txBody>
                  <a:tcPr anchor="ctr"/>
                </a:tc>
                <a:tc>
                  <a:txBody>
                    <a:bodyPr/>
                    <a:lstStyle/>
                    <a:p>
                      <a:pPr algn="ctr"/>
                      <a:r>
                        <a:rPr lang="en-US" sz="800" dirty="0"/>
                        <a:t>Measurement</a:t>
                      </a:r>
                    </a:p>
                  </a:txBody>
                  <a:tcPr anchor="ctr"/>
                </a:tc>
                <a:tc>
                  <a:txBody>
                    <a:bodyPr/>
                    <a:lstStyle/>
                    <a:p>
                      <a:pPr algn="ctr"/>
                      <a:r>
                        <a:rPr lang="en-US" sz="800" dirty="0"/>
                        <a:t>Average (or most recent) result.</a:t>
                      </a:r>
                    </a:p>
                  </a:txBody>
                  <a:tcPr anchor="ctr"/>
                </a:tc>
                <a:tc>
                  <a:txBody>
                    <a:bodyPr/>
                    <a:lstStyle/>
                    <a:p>
                      <a:pPr algn="ctr"/>
                      <a:r>
                        <a:rPr lang="en-US" sz="800" dirty="0"/>
                        <a:t>Description</a:t>
                      </a:r>
                    </a:p>
                  </a:txBody>
                  <a:tcPr anchor="ctr"/>
                </a:tc>
                <a:extLst>
                  <a:ext uri="{0D108BD9-81ED-4DB2-BD59-A6C34878D82A}">
                    <a16:rowId xmlns:a16="http://schemas.microsoft.com/office/drawing/2014/main" val="215591638"/>
                  </a:ext>
                </a:extLst>
              </a:tr>
              <a:tr h="339983">
                <a:tc>
                  <a:txBody>
                    <a:bodyPr/>
                    <a:lstStyle/>
                    <a:p>
                      <a:pPr algn="ctr" rtl="0" fontAlgn="ctr"/>
                      <a:r>
                        <a:rPr lang="en-US" sz="800" b="1" dirty="0">
                          <a:effectLst/>
                        </a:rPr>
                        <a:t>Inflow</a:t>
                      </a:r>
                    </a:p>
                  </a:txBody>
                  <a:tcPr marL="28575" marR="28575" marT="19050" marB="19050" anchor="ctr"/>
                </a:tc>
                <a:tc>
                  <a:txBody>
                    <a:bodyPr/>
                    <a:lstStyle/>
                    <a:p>
                      <a:pPr algn="ctr" rtl="0" fontAlgn="ctr"/>
                      <a:r>
                        <a:rPr lang="en-US" sz="800" dirty="0">
                          <a:effectLst/>
                        </a:rPr>
                        <a:t>Cubic feet per second</a:t>
                      </a:r>
                    </a:p>
                  </a:txBody>
                  <a:tcPr marL="28575" marR="28575" marT="19050" marB="19050" anchor="ctr"/>
                </a:tc>
                <a:tc>
                  <a:txBody>
                    <a:bodyPr/>
                    <a:lstStyle/>
                    <a:p>
                      <a:pPr algn="ctr"/>
                      <a:r>
                        <a:rPr lang="en-US" sz="800" dirty="0"/>
                        <a:t>9</a:t>
                      </a:r>
                    </a:p>
                  </a:txBody>
                  <a:tcPr anchor="ctr"/>
                </a:tc>
                <a:tc>
                  <a:txBody>
                    <a:bodyPr/>
                    <a:lstStyle/>
                    <a:p>
                      <a:pPr rtl="0" fontAlgn="ctr"/>
                      <a:r>
                        <a:rPr lang="en-US" sz="800" dirty="0">
                          <a:effectLst/>
                        </a:rPr>
                        <a:t>Determines the supply of water, nutrients, and sediments entering the lake, influencing water quality, ecosystem dynamics, and the balance between water inputs and losses.</a:t>
                      </a:r>
                    </a:p>
                  </a:txBody>
                  <a:tcPr marL="28575" marR="28575" marT="19050" marB="19050" anchor="ctr"/>
                </a:tc>
                <a:extLst>
                  <a:ext uri="{0D108BD9-81ED-4DB2-BD59-A6C34878D82A}">
                    <a16:rowId xmlns:a16="http://schemas.microsoft.com/office/drawing/2014/main" val="749779012"/>
                  </a:ext>
                </a:extLst>
              </a:tr>
              <a:tr h="261146">
                <a:tc>
                  <a:txBody>
                    <a:bodyPr/>
                    <a:lstStyle/>
                    <a:p>
                      <a:pPr algn="ctr" rtl="0" fontAlgn="ctr"/>
                      <a:r>
                        <a:rPr lang="en-US" sz="800" b="1">
                          <a:effectLst/>
                        </a:rPr>
                        <a:t>Outflow</a:t>
                      </a:r>
                    </a:p>
                  </a:txBody>
                  <a:tcPr marL="28575" marR="28575" marT="19050" marB="19050" anchor="ctr"/>
                </a:tc>
                <a:tc>
                  <a:txBody>
                    <a:bodyPr/>
                    <a:lstStyle/>
                    <a:p>
                      <a:pPr algn="ctr" rtl="0" fontAlgn="ctr"/>
                      <a:r>
                        <a:rPr lang="en-US" sz="800">
                          <a:effectLst/>
                        </a:rPr>
                        <a:t>Cubic feet per second</a:t>
                      </a:r>
                    </a:p>
                  </a:txBody>
                  <a:tcPr marL="28575" marR="28575" marT="19050" marB="19050" anchor="ctr"/>
                </a:tc>
                <a:tc>
                  <a:txBody>
                    <a:bodyPr/>
                    <a:lstStyle/>
                    <a:p>
                      <a:pPr algn="ctr"/>
                      <a:r>
                        <a:rPr lang="en-US" sz="800" dirty="0"/>
                        <a:t>12</a:t>
                      </a:r>
                    </a:p>
                  </a:txBody>
                  <a:tcPr anchor="ctr"/>
                </a:tc>
                <a:tc>
                  <a:txBody>
                    <a:bodyPr/>
                    <a:lstStyle/>
                    <a:p>
                      <a:pPr rtl="0" fontAlgn="ctr"/>
                      <a:r>
                        <a:rPr lang="en-US" sz="800" dirty="0">
                          <a:effectLst/>
                        </a:rPr>
                        <a:t>Regulates water levels, removes excess nutrients and sediments, and impacts downstream ecosystems, ensuring the balance and sustainability of the lake system.</a:t>
                      </a:r>
                    </a:p>
                  </a:txBody>
                  <a:tcPr marL="28575" marR="28575" marT="19050" marB="19050" anchor="ctr"/>
                </a:tc>
                <a:extLst>
                  <a:ext uri="{0D108BD9-81ED-4DB2-BD59-A6C34878D82A}">
                    <a16:rowId xmlns:a16="http://schemas.microsoft.com/office/drawing/2014/main" val="1513479683"/>
                  </a:ext>
                </a:extLst>
              </a:tr>
              <a:tr h="261146">
                <a:tc>
                  <a:txBody>
                    <a:bodyPr/>
                    <a:lstStyle/>
                    <a:p>
                      <a:pPr algn="ctr" rtl="0" fontAlgn="ctr"/>
                      <a:r>
                        <a:rPr lang="en-US" sz="800" b="1">
                          <a:effectLst/>
                        </a:rPr>
                        <a:t>Runoff Volume &amp; Rate</a:t>
                      </a:r>
                    </a:p>
                  </a:txBody>
                  <a:tcPr marL="28575" marR="28575" marT="19050" marB="19050" anchor="ctr"/>
                </a:tc>
                <a:tc>
                  <a:txBody>
                    <a:bodyPr/>
                    <a:lstStyle/>
                    <a:p>
                      <a:pPr algn="ctr" rtl="0" fontAlgn="ctr"/>
                      <a:r>
                        <a:rPr lang="en-US" sz="800" dirty="0">
                          <a:effectLst/>
                        </a:rPr>
                        <a:t>% of inflow</a:t>
                      </a:r>
                    </a:p>
                  </a:txBody>
                  <a:tcPr marL="28575" marR="28575" marT="19050" marB="19050" anchor="ctr"/>
                </a:tc>
                <a:tc>
                  <a:txBody>
                    <a:bodyPr/>
                    <a:lstStyle/>
                    <a:p>
                      <a:pPr algn="ctr"/>
                      <a:r>
                        <a:rPr lang="en-US" sz="800" dirty="0"/>
                        <a:t>35</a:t>
                      </a:r>
                    </a:p>
                  </a:txBody>
                  <a:tcPr anchor="ctr"/>
                </a:tc>
                <a:tc>
                  <a:txBody>
                    <a:bodyPr/>
                    <a:lstStyle/>
                    <a:p>
                      <a:pPr rtl="0" fontAlgn="ctr"/>
                      <a:r>
                        <a:rPr lang="en-US" sz="800" dirty="0">
                          <a:effectLst/>
                        </a:rPr>
                        <a:t>Determine the amount of water, nutrients, and pollutants entering the lake, directly impacting water quality, erosion, and the risk of flooding.</a:t>
                      </a:r>
                    </a:p>
                  </a:txBody>
                  <a:tcPr marL="28575" marR="28575" marT="19050" marB="19050" anchor="ctr"/>
                </a:tc>
                <a:extLst>
                  <a:ext uri="{0D108BD9-81ED-4DB2-BD59-A6C34878D82A}">
                    <a16:rowId xmlns:a16="http://schemas.microsoft.com/office/drawing/2014/main" val="3695489039"/>
                  </a:ext>
                </a:extLst>
              </a:tr>
              <a:tr h="261146">
                <a:tc>
                  <a:txBody>
                    <a:bodyPr/>
                    <a:lstStyle/>
                    <a:p>
                      <a:pPr algn="ctr" rtl="0" fontAlgn="ctr"/>
                      <a:r>
                        <a:rPr lang="en-US" sz="800" b="1">
                          <a:effectLst/>
                        </a:rPr>
                        <a:t>Detention Time</a:t>
                      </a:r>
                    </a:p>
                  </a:txBody>
                  <a:tcPr marL="28575" marR="28575" marT="19050" marB="19050" anchor="ctr"/>
                </a:tc>
                <a:tc>
                  <a:txBody>
                    <a:bodyPr/>
                    <a:lstStyle/>
                    <a:p>
                      <a:pPr algn="ctr" rtl="0" fontAlgn="ctr"/>
                      <a:r>
                        <a:rPr lang="en-US" sz="800" dirty="0">
                          <a:effectLst/>
                        </a:rPr>
                        <a:t>Days</a:t>
                      </a:r>
                    </a:p>
                  </a:txBody>
                  <a:tcPr marL="28575" marR="28575" marT="19050" marB="19050" anchor="ctr"/>
                </a:tc>
                <a:tc>
                  <a:txBody>
                    <a:bodyPr/>
                    <a:lstStyle/>
                    <a:p>
                      <a:pPr algn="ctr"/>
                      <a:r>
                        <a:rPr lang="en-US" sz="800" dirty="0"/>
                        <a:t>40</a:t>
                      </a:r>
                    </a:p>
                  </a:txBody>
                  <a:tcPr anchor="ctr"/>
                </a:tc>
                <a:tc>
                  <a:txBody>
                    <a:bodyPr/>
                    <a:lstStyle/>
                    <a:p>
                      <a:pPr rtl="0" fontAlgn="ctr"/>
                      <a:r>
                        <a:rPr lang="en-US" sz="800" dirty="0">
                          <a:effectLst/>
                        </a:rPr>
                        <a:t>Determines how long water and its associated nutrients, pollutants, or sediments remain in the lake, affecting water quality, ecological processes, and the lake’s response to environmental changes.</a:t>
                      </a:r>
                    </a:p>
                  </a:txBody>
                  <a:tcPr marL="28575" marR="28575" marT="19050" marB="19050" anchor="ctr"/>
                </a:tc>
                <a:extLst>
                  <a:ext uri="{0D108BD9-81ED-4DB2-BD59-A6C34878D82A}">
                    <a16:rowId xmlns:a16="http://schemas.microsoft.com/office/drawing/2014/main" val="3734524711"/>
                  </a:ext>
                </a:extLst>
              </a:tr>
              <a:tr h="418819">
                <a:tc>
                  <a:txBody>
                    <a:bodyPr/>
                    <a:lstStyle/>
                    <a:p>
                      <a:pPr algn="ctr" rtl="0" fontAlgn="ctr"/>
                      <a:r>
                        <a:rPr lang="en-US" sz="800" b="1">
                          <a:effectLst/>
                        </a:rPr>
                        <a:t>Precipitation</a:t>
                      </a:r>
                    </a:p>
                  </a:txBody>
                  <a:tcPr marL="28575" marR="28575" marT="19050" marB="19050" anchor="ctr"/>
                </a:tc>
                <a:tc>
                  <a:txBody>
                    <a:bodyPr/>
                    <a:lstStyle/>
                    <a:p>
                      <a:pPr algn="ctr" rtl="0" fontAlgn="ctr"/>
                      <a:r>
                        <a:rPr lang="en-US" sz="800" dirty="0">
                          <a:effectLst/>
                        </a:rPr>
                        <a:t>Inches / year</a:t>
                      </a:r>
                    </a:p>
                  </a:txBody>
                  <a:tcPr marL="28575" marR="28575" marT="19050" marB="19050" anchor="ctr"/>
                </a:tc>
                <a:tc>
                  <a:txBody>
                    <a:bodyPr/>
                    <a:lstStyle/>
                    <a:p>
                      <a:pPr algn="ctr"/>
                      <a:r>
                        <a:rPr lang="en-US" sz="800" dirty="0"/>
                        <a:t>24.7</a:t>
                      </a:r>
                    </a:p>
                  </a:txBody>
                  <a:tcPr anchor="ctr"/>
                </a:tc>
                <a:tc>
                  <a:txBody>
                    <a:bodyPr/>
                    <a:lstStyle/>
                    <a:p>
                      <a:pPr rtl="0" fontAlgn="ctr"/>
                      <a:r>
                        <a:rPr lang="en-US" sz="800" dirty="0">
                          <a:effectLst/>
                        </a:rPr>
                        <a:t>Influences water levels, runoff, and the transport of nutrients and pollutants into the lake, directly impacting water quality, ecosystem balance, and flood risk.</a:t>
                      </a:r>
                    </a:p>
                  </a:txBody>
                  <a:tcPr marL="28575" marR="28575" marT="19050" marB="19050" anchor="ctr"/>
                </a:tc>
                <a:extLst>
                  <a:ext uri="{0D108BD9-81ED-4DB2-BD59-A6C34878D82A}">
                    <a16:rowId xmlns:a16="http://schemas.microsoft.com/office/drawing/2014/main" val="1360740593"/>
                  </a:ext>
                </a:extLst>
              </a:tr>
              <a:tr h="339983">
                <a:tc>
                  <a:txBody>
                    <a:bodyPr/>
                    <a:lstStyle/>
                    <a:p>
                      <a:pPr algn="ctr" rtl="0" fontAlgn="ctr"/>
                      <a:r>
                        <a:rPr lang="en-US" sz="800" b="1">
                          <a:effectLst/>
                        </a:rPr>
                        <a:t>Evaporation</a:t>
                      </a:r>
                    </a:p>
                  </a:txBody>
                  <a:tcPr marL="28575" marR="28575" marT="19050" marB="19050" anchor="ctr"/>
                </a:tc>
                <a:tc>
                  <a:txBody>
                    <a:bodyPr/>
                    <a:lstStyle/>
                    <a:p>
                      <a:pPr algn="ctr" rtl="0" fontAlgn="ctr"/>
                      <a:r>
                        <a:rPr lang="en-US" sz="800" dirty="0">
                          <a:effectLst/>
                        </a:rPr>
                        <a:t>Inches / year</a:t>
                      </a:r>
                    </a:p>
                  </a:txBody>
                  <a:tcPr marL="28575" marR="28575" marT="19050" marB="19050" anchor="ctr"/>
                </a:tc>
                <a:tc>
                  <a:txBody>
                    <a:bodyPr/>
                    <a:lstStyle/>
                    <a:p>
                      <a:pPr algn="ctr"/>
                      <a:r>
                        <a:rPr lang="en-US" sz="800" dirty="0"/>
                        <a:t>32</a:t>
                      </a:r>
                    </a:p>
                  </a:txBody>
                  <a:tcPr anchor="ctr"/>
                </a:tc>
                <a:tc>
                  <a:txBody>
                    <a:bodyPr/>
                    <a:lstStyle/>
                    <a:p>
                      <a:pPr rtl="0" fontAlgn="ctr"/>
                      <a:r>
                        <a:rPr lang="en-US" sz="800" dirty="0">
                          <a:effectLst/>
                        </a:rPr>
                        <a:t>Affects water levels, salinity, and temperature, influencing aquatic habitats, water availability, and the overall balance of the lake’s ecosystem.</a:t>
                      </a:r>
                    </a:p>
                  </a:txBody>
                  <a:tcPr marL="28575" marR="28575" marT="19050" marB="19050" anchor="ctr"/>
                </a:tc>
                <a:extLst>
                  <a:ext uri="{0D108BD9-81ED-4DB2-BD59-A6C34878D82A}">
                    <a16:rowId xmlns:a16="http://schemas.microsoft.com/office/drawing/2014/main" val="627917934"/>
                  </a:ext>
                </a:extLst>
              </a:tr>
              <a:tr h="261146">
                <a:tc>
                  <a:txBody>
                    <a:bodyPr/>
                    <a:lstStyle/>
                    <a:p>
                      <a:pPr algn="ctr" rtl="0" fontAlgn="ctr"/>
                      <a:r>
                        <a:rPr lang="en-US" sz="800" b="1" dirty="0">
                          <a:effectLst/>
                        </a:rPr>
                        <a:t>Groundwater Interaction</a:t>
                      </a:r>
                    </a:p>
                  </a:txBody>
                  <a:tcPr marL="28575" marR="28575" marT="19050" marB="19050" anchor="ctr"/>
                </a:tc>
                <a:tc>
                  <a:txBody>
                    <a:bodyPr/>
                    <a:lstStyle/>
                    <a:p>
                      <a:pPr algn="ctr" rtl="0" fontAlgn="ctr"/>
                      <a:r>
                        <a:rPr lang="en-US" sz="800" dirty="0">
                          <a:effectLst/>
                        </a:rPr>
                        <a:t>Low, medium, high</a:t>
                      </a:r>
                    </a:p>
                  </a:txBody>
                  <a:tcPr marL="28575" marR="28575" marT="19050" marB="19050" anchor="ctr"/>
                </a:tc>
                <a:tc>
                  <a:txBody>
                    <a:bodyPr/>
                    <a:lstStyle/>
                    <a:p>
                      <a:pPr algn="ctr"/>
                      <a:r>
                        <a:rPr lang="en-US" sz="800" dirty="0"/>
                        <a:t>high</a:t>
                      </a:r>
                    </a:p>
                  </a:txBody>
                  <a:tcPr anchor="ctr"/>
                </a:tc>
                <a:tc>
                  <a:txBody>
                    <a:bodyPr/>
                    <a:lstStyle/>
                    <a:p>
                      <a:pPr rtl="0" fontAlgn="ctr"/>
                      <a:r>
                        <a:rPr lang="en-US" sz="800" dirty="0">
                          <a:effectLst/>
                        </a:rPr>
                        <a:t>Influences water levels, temperature, and nutrient exchange, impacting water quality, ecosystem balance, and the lake’s resilience to external stressors like droughts or pollution, including from septic tanks. </a:t>
                      </a:r>
                    </a:p>
                  </a:txBody>
                  <a:tcPr marL="28575" marR="28575" marT="19050" marB="19050" anchor="ctr"/>
                </a:tc>
                <a:extLst>
                  <a:ext uri="{0D108BD9-81ED-4DB2-BD59-A6C34878D82A}">
                    <a16:rowId xmlns:a16="http://schemas.microsoft.com/office/drawing/2014/main" val="2436385676"/>
                  </a:ext>
                </a:extLst>
              </a:tr>
              <a:tr h="261146">
                <a:tc>
                  <a:txBody>
                    <a:bodyPr/>
                    <a:lstStyle/>
                    <a:p>
                      <a:pPr algn="ctr" rtl="0" fontAlgn="ctr"/>
                      <a:r>
                        <a:rPr lang="en-US" sz="800" b="1" dirty="0">
                          <a:effectLst/>
                        </a:rPr>
                        <a:t>Water Level Fluctuations</a:t>
                      </a:r>
                    </a:p>
                  </a:txBody>
                  <a:tcPr marL="28575" marR="28575" marT="19050" marB="19050" anchor="ctr"/>
                </a:tc>
                <a:tc>
                  <a:txBody>
                    <a:bodyPr/>
                    <a:lstStyle/>
                    <a:p>
                      <a:pPr algn="ctr" rtl="0" fontAlgn="ctr"/>
                      <a:r>
                        <a:rPr lang="en-US" sz="800" dirty="0">
                          <a:effectLst/>
                        </a:rPr>
                        <a:t>Max Ft variation / year</a:t>
                      </a:r>
                    </a:p>
                  </a:txBody>
                  <a:tcPr marL="28575" marR="28575" marT="19050" marB="19050" anchor="ctr"/>
                </a:tc>
                <a:tc>
                  <a:txBody>
                    <a:bodyPr/>
                    <a:lstStyle/>
                    <a:p>
                      <a:pPr algn="ctr"/>
                      <a:r>
                        <a:rPr lang="en-US" sz="800" dirty="0"/>
                        <a:t>2.3</a:t>
                      </a:r>
                    </a:p>
                  </a:txBody>
                  <a:tcPr anchor="ctr"/>
                </a:tc>
                <a:tc>
                  <a:txBody>
                    <a:bodyPr/>
                    <a:lstStyle/>
                    <a:p>
                      <a:pPr rtl="0" fontAlgn="ctr"/>
                      <a:r>
                        <a:rPr lang="en-US" sz="800" dirty="0">
                          <a:effectLst/>
                        </a:rPr>
                        <a:t>Affect shoreline erosion, habitat availability, nutrient cycling, and the balance of aquatic ecosystems, while also influencing human activities like water supply and recreation.</a:t>
                      </a:r>
                    </a:p>
                  </a:txBody>
                  <a:tcPr marL="28575" marR="28575" marT="19050" marB="19050" anchor="ctr"/>
                </a:tc>
                <a:extLst>
                  <a:ext uri="{0D108BD9-81ED-4DB2-BD59-A6C34878D82A}">
                    <a16:rowId xmlns:a16="http://schemas.microsoft.com/office/drawing/2014/main" val="3409406062"/>
                  </a:ext>
                </a:extLst>
              </a:tr>
            </a:tbl>
          </a:graphicData>
        </a:graphic>
      </p:graphicFrame>
      <p:pic>
        <p:nvPicPr>
          <p:cNvPr id="4" name="Picture 12" descr="Hydrology Icons - Free SVG &amp; PNG Hydrology Images - Noun Project">
            <a:extLst>
              <a:ext uri="{FF2B5EF4-FFF2-40B4-BE49-F238E27FC236}">
                <a16:creationId xmlns:a16="http://schemas.microsoft.com/office/drawing/2014/main" id="{48C106F1-6027-1A3D-889F-25DA132A7CD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94288" y="973683"/>
            <a:ext cx="774378" cy="774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597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0B560-5C87-20DD-3E52-6556D33FE53B}"/>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5D33C94E-ACF7-902C-B261-0BC0890F618B}"/>
              </a:ext>
            </a:extLst>
          </p:cNvPr>
          <p:cNvSpPr/>
          <p:nvPr/>
        </p:nvSpPr>
        <p:spPr>
          <a:xfrm>
            <a:off x="0" y="956864"/>
            <a:ext cx="1594043" cy="59011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2" descr="Account - Free interface icons">
            <a:extLst>
              <a:ext uri="{FF2B5EF4-FFF2-40B4-BE49-F238E27FC236}">
                <a16:creationId xmlns:a16="http://schemas.microsoft.com/office/drawing/2014/main" id="{2468DC5A-B3AA-2325-D257-B93D87E85A9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4639" y="6481573"/>
            <a:ext cx="276979" cy="2769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Table 11">
            <a:extLst>
              <a:ext uri="{FF2B5EF4-FFF2-40B4-BE49-F238E27FC236}">
                <a16:creationId xmlns:a16="http://schemas.microsoft.com/office/drawing/2014/main" id="{87224032-BFB4-D2F9-9B41-946DA7E6EA1B}"/>
              </a:ext>
            </a:extLst>
          </p:cNvPr>
          <p:cNvGraphicFramePr>
            <a:graphicFrameLocks noGrp="1"/>
          </p:cNvGraphicFramePr>
          <p:nvPr/>
        </p:nvGraphicFramePr>
        <p:xfrm>
          <a:off x="367037" y="5738245"/>
          <a:ext cx="1181731" cy="622300"/>
        </p:xfrm>
        <a:graphic>
          <a:graphicData uri="http://schemas.openxmlformats.org/drawingml/2006/table">
            <a:tbl>
              <a:tblPr firstRow="1" bandRow="1">
                <a:tableStyleId>{5C22544A-7EE6-4342-B048-85BDC9FD1C3A}</a:tableStyleId>
              </a:tblPr>
              <a:tblGrid>
                <a:gridCol w="1181731">
                  <a:extLst>
                    <a:ext uri="{9D8B030D-6E8A-4147-A177-3AD203B41FA5}">
                      <a16:colId xmlns:a16="http://schemas.microsoft.com/office/drawing/2014/main" val="4254996464"/>
                    </a:ext>
                  </a:extLst>
                </a:gridCol>
              </a:tblGrid>
              <a:tr h="0">
                <a:tc>
                  <a:txBody>
                    <a:bodyPr/>
                    <a:lstStyle/>
                    <a:p>
                      <a:r>
                        <a:rPr lang="en-US" sz="1050" b="1" dirty="0">
                          <a:solidFill>
                            <a:schemeClr val="bg1"/>
                          </a:solidFill>
                          <a:latin typeface="Avenir Book" panose="02000503020000020003" pitchFamily="2" charset="0"/>
                        </a:rPr>
                        <a:t>SUPPORT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1057419"/>
                  </a:ext>
                </a:extLst>
              </a:tr>
              <a:tr h="370840">
                <a:tc>
                  <a:txBody>
                    <a:bodyPr/>
                    <a:lstStyle/>
                    <a:p>
                      <a:r>
                        <a:rPr lang="en-US" sz="1050" b="1" dirty="0">
                          <a:solidFill>
                            <a:schemeClr val="bg1"/>
                          </a:solidFill>
                          <a:latin typeface="Avenir Book" panose="02000503020000020003" pitchFamily="2" charset="0"/>
                        </a:rPr>
                        <a:t>SETTINGS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6894332"/>
                  </a:ext>
                </a:extLst>
              </a:tr>
            </a:tbl>
          </a:graphicData>
        </a:graphic>
      </p:graphicFrame>
      <p:sp>
        <p:nvSpPr>
          <p:cNvPr id="13" name="TextBox 12">
            <a:extLst>
              <a:ext uri="{FF2B5EF4-FFF2-40B4-BE49-F238E27FC236}">
                <a16:creationId xmlns:a16="http://schemas.microsoft.com/office/drawing/2014/main" id="{3CF9AAC2-9B63-2D8B-B817-EDD9A45D365C}"/>
              </a:ext>
            </a:extLst>
          </p:cNvPr>
          <p:cNvSpPr txBox="1"/>
          <p:nvPr/>
        </p:nvSpPr>
        <p:spPr>
          <a:xfrm>
            <a:off x="324304" y="6456849"/>
            <a:ext cx="934871" cy="307777"/>
          </a:xfrm>
          <a:prstGeom prst="rect">
            <a:avLst/>
          </a:prstGeom>
          <a:noFill/>
        </p:spPr>
        <p:txBody>
          <a:bodyPr wrap="none" rtlCol="0">
            <a:spAutoFit/>
          </a:bodyPr>
          <a:lstStyle/>
          <a:p>
            <a:r>
              <a:rPr lang="en-US" sz="700" dirty="0">
                <a:solidFill>
                  <a:schemeClr val="bg1"/>
                </a:solidFill>
              </a:rPr>
              <a:t>J Robinson</a:t>
            </a:r>
          </a:p>
          <a:p>
            <a:r>
              <a:rPr lang="en-US" sz="700" dirty="0">
                <a:solidFill>
                  <a:schemeClr val="bg1"/>
                </a:solidFill>
              </a:rPr>
              <a:t>jwr899@gmaillcom</a:t>
            </a:r>
          </a:p>
        </p:txBody>
      </p:sp>
      <p:pic>
        <p:nvPicPr>
          <p:cNvPr id="14" name="Picture 2" descr="Enter - Free web icons">
            <a:extLst>
              <a:ext uri="{FF2B5EF4-FFF2-40B4-BE49-F238E27FC236}">
                <a16:creationId xmlns:a16="http://schemas.microsoft.com/office/drawing/2014/main" id="{0C80E98D-8DFA-576C-1A68-17684D1C3290}"/>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282965" y="6512677"/>
            <a:ext cx="245875" cy="24587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black background with a black square&#10;&#10;AI-generated content may be incorrect.">
            <a:extLst>
              <a:ext uri="{FF2B5EF4-FFF2-40B4-BE49-F238E27FC236}">
                <a16:creationId xmlns:a16="http://schemas.microsoft.com/office/drawing/2014/main" id="{E1D6AC9A-BFE0-E2B0-0827-480671C31424}"/>
              </a:ext>
            </a:extLst>
          </p:cNvPr>
          <p:cNvPicPr>
            <a:picLocks noChangeAspect="1"/>
          </p:cNvPicPr>
          <p:nvPr/>
        </p:nvPicPr>
        <p:blipFill>
          <a:blip r:embed="rId5">
            <a:lum bright="70000" contrast="-70000"/>
          </a:blip>
          <a:stretch>
            <a:fillRect/>
          </a:stretch>
        </p:blipFill>
        <p:spPr>
          <a:xfrm>
            <a:off x="18815" y="5694197"/>
            <a:ext cx="329408" cy="329408"/>
          </a:xfrm>
          <a:prstGeom prst="rect">
            <a:avLst/>
          </a:prstGeom>
        </p:spPr>
      </p:pic>
      <p:pic>
        <p:nvPicPr>
          <p:cNvPr id="16" name="Picture 15" descr="A black and white gear&#10;&#10;AI-generated content may be incorrect.">
            <a:extLst>
              <a:ext uri="{FF2B5EF4-FFF2-40B4-BE49-F238E27FC236}">
                <a16:creationId xmlns:a16="http://schemas.microsoft.com/office/drawing/2014/main" id="{32F45DF3-BCF3-47A4-5FAC-8A7E1C78F7BC}"/>
              </a:ext>
            </a:extLst>
          </p:cNvPr>
          <p:cNvPicPr>
            <a:picLocks noChangeAspect="1"/>
          </p:cNvPicPr>
          <p:nvPr/>
        </p:nvPicPr>
        <p:blipFill>
          <a:blip r:embed="rId6">
            <a:lum bright="70000" contrast="-70000"/>
          </a:blip>
          <a:stretch>
            <a:fillRect/>
          </a:stretch>
        </p:blipFill>
        <p:spPr>
          <a:xfrm>
            <a:off x="29440" y="6065681"/>
            <a:ext cx="294864" cy="294864"/>
          </a:xfrm>
          <a:prstGeom prst="rect">
            <a:avLst/>
          </a:prstGeom>
        </p:spPr>
      </p:pic>
      <p:pic>
        <p:nvPicPr>
          <p:cNvPr id="17" name="Picture 16" descr="A black background with a black square&#10;&#10;AI-generated content may be incorrect.">
            <a:extLst>
              <a:ext uri="{FF2B5EF4-FFF2-40B4-BE49-F238E27FC236}">
                <a16:creationId xmlns:a16="http://schemas.microsoft.com/office/drawing/2014/main" id="{751E3EEC-346E-8F5C-2675-ECDF915B513B}"/>
              </a:ext>
            </a:extLst>
          </p:cNvPr>
          <p:cNvPicPr>
            <a:picLocks noChangeAspect="1"/>
          </p:cNvPicPr>
          <p:nvPr/>
        </p:nvPicPr>
        <p:blipFill>
          <a:blip r:embed="rId7">
            <a:lum bright="70000" contrast="-70000"/>
          </a:blip>
          <a:stretch>
            <a:fillRect/>
          </a:stretch>
        </p:blipFill>
        <p:spPr>
          <a:xfrm>
            <a:off x="91185" y="976584"/>
            <a:ext cx="307777" cy="307777"/>
          </a:xfrm>
          <a:prstGeom prst="rect">
            <a:avLst/>
          </a:prstGeom>
        </p:spPr>
      </p:pic>
      <p:pic>
        <p:nvPicPr>
          <p:cNvPr id="23" name="Picture 22" descr="A blue and black logo&#10;&#10;AI-generated content may be incorrect.">
            <a:extLst>
              <a:ext uri="{FF2B5EF4-FFF2-40B4-BE49-F238E27FC236}">
                <a16:creationId xmlns:a16="http://schemas.microsoft.com/office/drawing/2014/main" id="{C26D052B-656B-E069-504E-F1A9B359073E}"/>
              </a:ext>
            </a:extLst>
          </p:cNvPr>
          <p:cNvPicPr>
            <a:picLocks noChangeAspect="1"/>
          </p:cNvPicPr>
          <p:nvPr/>
        </p:nvPicPr>
        <p:blipFill>
          <a:blip r:embed="rId8"/>
          <a:stretch>
            <a:fillRect/>
          </a:stretch>
        </p:blipFill>
        <p:spPr>
          <a:xfrm>
            <a:off x="139382" y="66326"/>
            <a:ext cx="551644" cy="556526"/>
          </a:xfrm>
          <a:prstGeom prst="rect">
            <a:avLst/>
          </a:prstGeom>
        </p:spPr>
      </p:pic>
      <p:sp>
        <p:nvSpPr>
          <p:cNvPr id="41" name="TextBox 40">
            <a:extLst>
              <a:ext uri="{FF2B5EF4-FFF2-40B4-BE49-F238E27FC236}">
                <a16:creationId xmlns:a16="http://schemas.microsoft.com/office/drawing/2014/main" id="{D4024A3F-F495-D0F7-1815-05E0C947FB4C}"/>
              </a:ext>
            </a:extLst>
          </p:cNvPr>
          <p:cNvSpPr txBox="1"/>
          <p:nvPr/>
        </p:nvSpPr>
        <p:spPr>
          <a:xfrm>
            <a:off x="2099264" y="342143"/>
            <a:ext cx="4271716" cy="369332"/>
          </a:xfrm>
          <a:prstGeom prst="rect">
            <a:avLst/>
          </a:prstGeom>
          <a:noFill/>
        </p:spPr>
        <p:txBody>
          <a:bodyPr wrap="square" rtlCol="0">
            <a:spAutoFit/>
          </a:bodyPr>
          <a:lstStyle/>
          <a:p>
            <a:r>
              <a:rPr lang="en-US" b="1" dirty="0">
                <a:latin typeface="Avenir Black" panose="02000503020000020003" pitchFamily="2" charset="0"/>
              </a:rPr>
              <a:t>Data Library</a:t>
            </a:r>
          </a:p>
        </p:txBody>
      </p:sp>
      <p:graphicFrame>
        <p:nvGraphicFramePr>
          <p:cNvPr id="2" name="Table 1">
            <a:extLst>
              <a:ext uri="{FF2B5EF4-FFF2-40B4-BE49-F238E27FC236}">
                <a16:creationId xmlns:a16="http://schemas.microsoft.com/office/drawing/2014/main" id="{92616B39-D6B4-97B6-200A-8983B9CDE098}"/>
              </a:ext>
            </a:extLst>
          </p:cNvPr>
          <p:cNvGraphicFramePr>
            <a:graphicFrameLocks noGrp="1"/>
          </p:cNvGraphicFramePr>
          <p:nvPr/>
        </p:nvGraphicFramePr>
        <p:xfrm>
          <a:off x="412311" y="973683"/>
          <a:ext cx="1068705" cy="4185920"/>
        </p:xfrm>
        <a:graphic>
          <a:graphicData uri="http://schemas.openxmlformats.org/drawingml/2006/table">
            <a:tbl>
              <a:tblPr firstRow="1" bandRow="1">
                <a:tableStyleId>{5C22544A-7EE6-4342-B048-85BDC9FD1C3A}</a:tableStyleId>
              </a:tblPr>
              <a:tblGrid>
                <a:gridCol w="1068705">
                  <a:extLst>
                    <a:ext uri="{9D8B030D-6E8A-4147-A177-3AD203B41FA5}">
                      <a16:colId xmlns:a16="http://schemas.microsoft.com/office/drawing/2014/main" val="4254996464"/>
                    </a:ext>
                  </a:extLst>
                </a:gridCol>
              </a:tblGrid>
              <a:tr h="370840">
                <a:tc>
                  <a:txBody>
                    <a:bodyPr/>
                    <a:lstStyle/>
                    <a:p>
                      <a:r>
                        <a:rPr lang="en-US" sz="1050" b="1" dirty="0">
                          <a:solidFill>
                            <a:schemeClr val="bg1"/>
                          </a:solidFill>
                          <a:latin typeface="Avenir Book" panose="02000503020000020003" pitchFamily="2" charset="0"/>
                        </a:rPr>
                        <a:t>ACCOUNT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1057419"/>
                  </a:ext>
                </a:extLst>
              </a:tr>
              <a:tr h="370840">
                <a:tc>
                  <a:txBody>
                    <a:bodyPr/>
                    <a:lstStyle/>
                    <a:p>
                      <a:r>
                        <a:rPr lang="en-US" sz="1050" b="1" dirty="0">
                          <a:solidFill>
                            <a:schemeClr val="bg1"/>
                          </a:solidFill>
                          <a:latin typeface="Avenir Book" panose="02000503020000020003" pitchFamily="2" charset="0"/>
                        </a:rPr>
                        <a:t>PORTAL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6894332"/>
                  </a:ext>
                </a:extLst>
              </a:tr>
              <a:tr h="370840">
                <a:tc>
                  <a:txBody>
                    <a:bodyPr/>
                    <a:lstStyle/>
                    <a:p>
                      <a:r>
                        <a:rPr lang="en-US" sz="1050" b="1" dirty="0">
                          <a:solidFill>
                            <a:schemeClr val="bg1"/>
                          </a:solidFill>
                          <a:latin typeface="Avenir Book" panose="02000503020000020003" pitchFamily="2" charset="0"/>
                        </a:rPr>
                        <a:t>TOOLBOX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8666177"/>
                  </a:ext>
                </a:extLst>
              </a:tr>
              <a:tr h="370840">
                <a:tc>
                  <a:txBody>
                    <a:bodyPr/>
                    <a:lstStyle/>
                    <a:p>
                      <a:r>
                        <a:rPr lang="en-US" sz="1050" b="1" dirty="0">
                          <a:solidFill>
                            <a:schemeClr val="accent1">
                              <a:lumMod val="20000"/>
                              <a:lumOff val="80000"/>
                            </a:schemeClr>
                          </a:solidFill>
                          <a:latin typeface="Avenir Book" panose="02000503020000020003" pitchFamily="2" charset="0"/>
                        </a:rPr>
                        <a:t>DATA</a:t>
                      </a:r>
                    </a:p>
                    <a:p>
                      <a:pPr marL="171450" indent="-171450">
                        <a:buFontTx/>
                        <a:buChar char="-"/>
                      </a:pPr>
                      <a:r>
                        <a:rPr lang="en-US" sz="1050" b="1" dirty="0">
                          <a:solidFill>
                            <a:schemeClr val="accent1">
                              <a:lumMod val="20000"/>
                              <a:lumOff val="80000"/>
                            </a:schemeClr>
                          </a:solidFill>
                          <a:latin typeface="Avenir Book" panose="02000503020000020003" pitchFamily="2" charset="0"/>
                        </a:rPr>
                        <a:t>Physical</a:t>
                      </a:r>
                    </a:p>
                    <a:p>
                      <a:pPr marL="171450" indent="-171450">
                        <a:buFontTx/>
                        <a:buChar char="-"/>
                      </a:pPr>
                      <a:r>
                        <a:rPr lang="en-US" sz="1050" b="1" u="sng" dirty="0">
                          <a:solidFill>
                            <a:schemeClr val="accent1">
                              <a:lumMod val="20000"/>
                              <a:lumOff val="80000"/>
                            </a:schemeClr>
                          </a:solidFill>
                          <a:latin typeface="Avenir Book" panose="02000503020000020003" pitchFamily="2" charset="0"/>
                        </a:rPr>
                        <a:t>Chemical</a:t>
                      </a:r>
                    </a:p>
                    <a:p>
                      <a:pPr marL="171450" indent="-171450">
                        <a:buFontTx/>
                        <a:buChar char="-"/>
                      </a:pPr>
                      <a:r>
                        <a:rPr lang="en-US" sz="1050" b="1" dirty="0">
                          <a:solidFill>
                            <a:schemeClr val="accent1">
                              <a:lumMod val="20000"/>
                              <a:lumOff val="80000"/>
                            </a:schemeClr>
                          </a:solidFill>
                          <a:latin typeface="Avenir Book" panose="02000503020000020003" pitchFamily="2" charset="0"/>
                        </a:rPr>
                        <a:t>Biological</a:t>
                      </a:r>
                    </a:p>
                    <a:p>
                      <a:pPr marL="171450" indent="-171450">
                        <a:buFontTx/>
                        <a:buChar char="-"/>
                      </a:pPr>
                      <a:r>
                        <a:rPr lang="en-US" sz="1050" b="1" dirty="0">
                          <a:solidFill>
                            <a:schemeClr val="accent1">
                              <a:lumMod val="20000"/>
                              <a:lumOff val="80000"/>
                            </a:schemeClr>
                          </a:solidFill>
                          <a:latin typeface="Avenir Book" panose="02000503020000020003" pitchFamily="2" charset="0"/>
                        </a:rPr>
                        <a:t>Hydrologic</a:t>
                      </a:r>
                    </a:p>
                    <a:p>
                      <a:pPr marL="171450" indent="-171450">
                        <a:buFontTx/>
                        <a:buChar char="-"/>
                      </a:pPr>
                      <a:r>
                        <a:rPr lang="en-US" sz="1050" b="1" dirty="0">
                          <a:solidFill>
                            <a:schemeClr val="accent1">
                              <a:lumMod val="20000"/>
                              <a:lumOff val="80000"/>
                            </a:schemeClr>
                          </a:solidFill>
                          <a:latin typeface="Avenir Book" panose="02000503020000020003" pitchFamily="2" charset="0"/>
                        </a:rPr>
                        <a:t>Watershed</a:t>
                      </a:r>
                    </a:p>
                    <a:p>
                      <a:pPr marL="171450" indent="-171450">
                        <a:buFontTx/>
                        <a:buChar char="-"/>
                      </a:pPr>
                      <a:r>
                        <a:rPr lang="en-US" sz="1050" b="1" dirty="0">
                          <a:solidFill>
                            <a:schemeClr val="accent1">
                              <a:lumMod val="20000"/>
                              <a:lumOff val="80000"/>
                            </a:schemeClr>
                          </a:solidFill>
                          <a:latin typeface="Avenir Book" panose="02000503020000020003" pitchFamily="2" charset="0"/>
                        </a:rPr>
                        <a:t>Weather</a:t>
                      </a:r>
                    </a:p>
                    <a:p>
                      <a:pPr marL="171450" indent="-171450">
                        <a:buFontTx/>
                        <a:buChar char="-"/>
                      </a:pPr>
                      <a:r>
                        <a:rPr lang="en-US" sz="1050" b="1" dirty="0">
                          <a:solidFill>
                            <a:schemeClr val="accent1">
                              <a:lumMod val="20000"/>
                              <a:lumOff val="80000"/>
                            </a:schemeClr>
                          </a:solidFill>
                          <a:latin typeface="Avenir Book" panose="02000503020000020003" pitchFamily="2" charset="0"/>
                        </a:rPr>
                        <a:t>Access</a:t>
                      </a:r>
                    </a:p>
                    <a:p>
                      <a:pPr marL="171450" indent="-171450">
                        <a:buFontTx/>
                        <a:buChar char="-"/>
                      </a:pPr>
                      <a:r>
                        <a:rPr lang="en-US" sz="1050" b="1" dirty="0">
                          <a:solidFill>
                            <a:schemeClr val="accent1">
                              <a:lumMod val="20000"/>
                              <a:lumOff val="80000"/>
                            </a:schemeClr>
                          </a:solidFill>
                          <a:latin typeface="Avenir Book" panose="02000503020000020003" pitchFamily="2" charset="0"/>
                        </a:rPr>
                        <a:t>Lab Results</a:t>
                      </a:r>
                    </a:p>
                    <a:p>
                      <a:pPr marL="171450" indent="-171450">
                        <a:buFontTx/>
                        <a:buChar char="-"/>
                      </a:pPr>
                      <a:r>
                        <a:rPr lang="en-US" sz="1050" b="1" dirty="0">
                          <a:solidFill>
                            <a:schemeClr val="accent1">
                              <a:lumMod val="20000"/>
                              <a:lumOff val="80000"/>
                            </a:schemeClr>
                          </a:solidFill>
                          <a:latin typeface="Avenir Book" panose="02000503020000020003" pitchFamily="2" charset="0"/>
                        </a:rPr>
                        <a:t>Satellite</a:t>
                      </a:r>
                    </a:p>
                    <a:p>
                      <a:pPr marL="171450" indent="-171450">
                        <a:buFontTx/>
                        <a:buChar char="-"/>
                      </a:pPr>
                      <a:r>
                        <a:rPr lang="en-US" sz="1050" b="1" dirty="0">
                          <a:solidFill>
                            <a:schemeClr val="accent1">
                              <a:lumMod val="20000"/>
                              <a:lumOff val="80000"/>
                            </a:schemeClr>
                          </a:solidFill>
                          <a:latin typeface="Avenir Book" panose="02000503020000020003" pitchFamily="2" charset="0"/>
                        </a:rPr>
                        <a:t>Drone</a:t>
                      </a:r>
                    </a:p>
                    <a:p>
                      <a:pPr marL="171450" indent="-171450">
                        <a:buFontTx/>
                        <a:buChar char="-"/>
                      </a:pPr>
                      <a:r>
                        <a:rPr lang="en-US" sz="1050" b="1" dirty="0">
                          <a:solidFill>
                            <a:schemeClr val="accent1">
                              <a:lumMod val="20000"/>
                              <a:lumOff val="80000"/>
                            </a:schemeClr>
                          </a:solidFill>
                          <a:latin typeface="Avenir Book" panose="02000503020000020003" pitchFamily="2" charset="0"/>
                        </a:rPr>
                        <a:t>Field</a:t>
                      </a:r>
                    </a:p>
                    <a:p>
                      <a:pPr marL="171450" indent="-171450">
                        <a:buFontTx/>
                        <a:buChar char="-"/>
                      </a:pPr>
                      <a:r>
                        <a:rPr lang="en-US" sz="1050" b="1" dirty="0">
                          <a:solidFill>
                            <a:schemeClr val="accent1">
                              <a:lumMod val="20000"/>
                              <a:lumOff val="80000"/>
                            </a:schemeClr>
                          </a:solidFill>
                          <a:latin typeface="Avenir Book" panose="02000503020000020003" pitchFamily="2" charset="0"/>
                        </a:rPr>
                        <a:t>In-situ</a:t>
                      </a:r>
                    </a:p>
                    <a:p>
                      <a:pPr marL="171450" indent="-171450">
                        <a:buFontTx/>
                        <a:buChar char="-"/>
                      </a:pPr>
                      <a:r>
                        <a:rPr lang="en-US" sz="1050" b="1" dirty="0">
                          <a:solidFill>
                            <a:schemeClr val="accent1">
                              <a:lumMod val="20000"/>
                              <a:lumOff val="80000"/>
                            </a:schemeClr>
                          </a:solidFill>
                          <a:latin typeface="Avenir Book" panose="02000503020000020003" pitchFamily="2" charset="0"/>
                        </a:rPr>
                        <a:t>Survey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3532269"/>
                  </a:ext>
                </a:extLst>
              </a:tr>
              <a:tr h="370840">
                <a:tc>
                  <a:txBody>
                    <a:bodyPr/>
                    <a:lstStyle/>
                    <a:p>
                      <a:r>
                        <a:rPr lang="en-US" sz="1050" b="1" dirty="0">
                          <a:solidFill>
                            <a:schemeClr val="bg1"/>
                          </a:solidFill>
                          <a:latin typeface="Avenir Book" panose="02000503020000020003" pitchFamily="2" charset="0"/>
                        </a:rPr>
                        <a:t>ANALYTICS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0537920"/>
                  </a:ext>
                </a:extLst>
              </a:tr>
              <a:tr h="370840">
                <a:tc>
                  <a:txBody>
                    <a:bodyPr/>
                    <a:lstStyle/>
                    <a:p>
                      <a:r>
                        <a:rPr lang="en-US" sz="1050" b="1" dirty="0">
                          <a:solidFill>
                            <a:schemeClr val="bg1"/>
                          </a:solidFill>
                          <a:latin typeface="Avenir Book" panose="02000503020000020003" pitchFamily="2" charset="0"/>
                        </a:rPr>
                        <a:t>COMMUNITY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7610223"/>
                  </a:ext>
                </a:extLst>
              </a:tr>
            </a:tbl>
          </a:graphicData>
        </a:graphic>
      </p:graphicFrame>
      <p:sp>
        <p:nvSpPr>
          <p:cNvPr id="3" name="TextBox 2">
            <a:extLst>
              <a:ext uri="{FF2B5EF4-FFF2-40B4-BE49-F238E27FC236}">
                <a16:creationId xmlns:a16="http://schemas.microsoft.com/office/drawing/2014/main" id="{D0EB3313-C16A-A4E6-82FA-74A278C9BDB8}"/>
              </a:ext>
            </a:extLst>
          </p:cNvPr>
          <p:cNvSpPr txBox="1"/>
          <p:nvPr/>
        </p:nvSpPr>
        <p:spPr>
          <a:xfrm>
            <a:off x="3481693" y="1042514"/>
            <a:ext cx="6270172" cy="600164"/>
          </a:xfrm>
          <a:prstGeom prst="rect">
            <a:avLst/>
          </a:prstGeom>
          <a:noFill/>
        </p:spPr>
        <p:txBody>
          <a:bodyPr wrap="square" rtlCol="0">
            <a:spAutoFit/>
          </a:bodyPr>
          <a:lstStyle/>
          <a:p>
            <a:pPr>
              <a:defRPr/>
            </a:pPr>
            <a:r>
              <a:rPr lang="en-US" sz="1100" b="1" dirty="0">
                <a:latin typeface="Avenir Book" panose="02000503020000020003" pitchFamily="2" charset="0"/>
              </a:rPr>
              <a:t>Watershed</a:t>
            </a:r>
            <a:r>
              <a:rPr lang="en-US" sz="1100" b="0" dirty="0">
                <a:latin typeface="Avenir Book" panose="02000503020000020003" pitchFamily="2" charset="0"/>
              </a:rPr>
              <a:t>:  Includes land use, soil type, vegetation cover, runoff patterns, and pollution sources, helping understand how surrounding landscapes impact lake health and water quality.</a:t>
            </a:r>
          </a:p>
          <a:p>
            <a:pPr marL="0" marR="0" lvl="0" indent="0" defTabSz="914400" rtl="0" eaLnBrk="1" fontAlgn="auto" latinLnBrk="0" hangingPunct="1">
              <a:lnSpc>
                <a:spcPct val="100000"/>
              </a:lnSpc>
              <a:spcBef>
                <a:spcPts val="0"/>
              </a:spcBef>
              <a:spcAft>
                <a:spcPts val="0"/>
              </a:spcAft>
              <a:buClrTx/>
              <a:buSzTx/>
              <a:buFontTx/>
              <a:buNone/>
              <a:tabLst/>
              <a:defRPr/>
            </a:pPr>
            <a:endParaRPr lang="en-US" sz="1100" b="0" dirty="0">
              <a:latin typeface="Avenir Book" panose="02000503020000020003" pitchFamily="2" charset="0"/>
            </a:endParaRPr>
          </a:p>
        </p:txBody>
      </p:sp>
      <p:graphicFrame>
        <p:nvGraphicFramePr>
          <p:cNvPr id="5" name="Table 4">
            <a:extLst>
              <a:ext uri="{FF2B5EF4-FFF2-40B4-BE49-F238E27FC236}">
                <a16:creationId xmlns:a16="http://schemas.microsoft.com/office/drawing/2014/main" id="{FD90F583-E5DF-EAF9-F268-647AC2AF6C3B}"/>
              </a:ext>
            </a:extLst>
          </p:cNvPr>
          <p:cNvGraphicFramePr>
            <a:graphicFrameLocks noGrp="1"/>
          </p:cNvGraphicFramePr>
          <p:nvPr>
            <p:extLst>
              <p:ext uri="{D42A27DB-BD31-4B8C-83A1-F6EECF244321}">
                <p14:modId xmlns:p14="http://schemas.microsoft.com/office/powerpoint/2010/main" val="158809270"/>
              </p:ext>
            </p:extLst>
          </p:nvPr>
        </p:nvGraphicFramePr>
        <p:xfrm>
          <a:off x="2440135" y="1973717"/>
          <a:ext cx="8782047" cy="3529565"/>
        </p:xfrm>
        <a:graphic>
          <a:graphicData uri="http://schemas.openxmlformats.org/drawingml/2006/table">
            <a:tbl>
              <a:tblPr firstRow="1" bandRow="1">
                <a:tableStyleId>{5C22544A-7EE6-4342-B048-85BDC9FD1C3A}</a:tableStyleId>
              </a:tblPr>
              <a:tblGrid>
                <a:gridCol w="1383720">
                  <a:extLst>
                    <a:ext uri="{9D8B030D-6E8A-4147-A177-3AD203B41FA5}">
                      <a16:colId xmlns:a16="http://schemas.microsoft.com/office/drawing/2014/main" val="1824950128"/>
                    </a:ext>
                  </a:extLst>
                </a:gridCol>
                <a:gridCol w="1377537">
                  <a:extLst>
                    <a:ext uri="{9D8B030D-6E8A-4147-A177-3AD203B41FA5}">
                      <a16:colId xmlns:a16="http://schemas.microsoft.com/office/drawing/2014/main" val="3266592407"/>
                    </a:ext>
                  </a:extLst>
                </a:gridCol>
                <a:gridCol w="855024">
                  <a:extLst>
                    <a:ext uri="{9D8B030D-6E8A-4147-A177-3AD203B41FA5}">
                      <a16:colId xmlns:a16="http://schemas.microsoft.com/office/drawing/2014/main" val="762067920"/>
                    </a:ext>
                  </a:extLst>
                </a:gridCol>
                <a:gridCol w="5165766">
                  <a:extLst>
                    <a:ext uri="{9D8B030D-6E8A-4147-A177-3AD203B41FA5}">
                      <a16:colId xmlns:a16="http://schemas.microsoft.com/office/drawing/2014/main" val="3083569578"/>
                    </a:ext>
                  </a:extLst>
                </a:gridCol>
              </a:tblGrid>
              <a:tr h="239795">
                <a:tc>
                  <a:txBody>
                    <a:bodyPr/>
                    <a:lstStyle/>
                    <a:p>
                      <a:pPr algn="ctr"/>
                      <a:r>
                        <a:rPr lang="en-US" sz="800" dirty="0"/>
                        <a:t>Item</a:t>
                      </a:r>
                    </a:p>
                  </a:txBody>
                  <a:tcPr anchor="ctr"/>
                </a:tc>
                <a:tc>
                  <a:txBody>
                    <a:bodyPr/>
                    <a:lstStyle/>
                    <a:p>
                      <a:pPr algn="ctr"/>
                      <a:r>
                        <a:rPr lang="en-US" sz="800" dirty="0"/>
                        <a:t>Measurement</a:t>
                      </a:r>
                    </a:p>
                  </a:txBody>
                  <a:tcPr anchor="ctr"/>
                </a:tc>
                <a:tc>
                  <a:txBody>
                    <a:bodyPr/>
                    <a:lstStyle/>
                    <a:p>
                      <a:pPr algn="ctr"/>
                      <a:r>
                        <a:rPr lang="en-US" sz="800" dirty="0"/>
                        <a:t>Average (or most recent) result.</a:t>
                      </a:r>
                    </a:p>
                  </a:txBody>
                  <a:tcPr anchor="ctr"/>
                </a:tc>
                <a:tc>
                  <a:txBody>
                    <a:bodyPr/>
                    <a:lstStyle/>
                    <a:p>
                      <a:pPr algn="ctr"/>
                      <a:r>
                        <a:rPr lang="en-US" sz="800" dirty="0"/>
                        <a:t>Description</a:t>
                      </a:r>
                    </a:p>
                  </a:txBody>
                  <a:tcPr anchor="ctr"/>
                </a:tc>
                <a:extLst>
                  <a:ext uri="{0D108BD9-81ED-4DB2-BD59-A6C34878D82A}">
                    <a16:rowId xmlns:a16="http://schemas.microsoft.com/office/drawing/2014/main" val="215591638"/>
                  </a:ext>
                </a:extLst>
              </a:tr>
              <a:tr h="339983">
                <a:tc>
                  <a:txBody>
                    <a:bodyPr/>
                    <a:lstStyle/>
                    <a:p>
                      <a:pPr algn="ctr" rtl="0" fontAlgn="ctr"/>
                      <a:r>
                        <a:rPr lang="en-US" sz="800" b="1" dirty="0">
                          <a:effectLst/>
                        </a:rPr>
                        <a:t>Watershed to Lake Area Ratio</a:t>
                      </a:r>
                    </a:p>
                  </a:txBody>
                  <a:tcPr marL="28575" marR="28575" marT="19050" marB="19050" anchor="ctr"/>
                </a:tc>
                <a:tc>
                  <a:txBody>
                    <a:bodyPr/>
                    <a:lstStyle/>
                    <a:p>
                      <a:pPr algn="ctr" rtl="0" fontAlgn="ctr"/>
                      <a:r>
                        <a:rPr lang="en-US" sz="800" dirty="0">
                          <a:effectLst/>
                        </a:rPr>
                        <a:t>Ratio</a:t>
                      </a:r>
                    </a:p>
                  </a:txBody>
                  <a:tcPr marL="28575" marR="28575" marT="19050" marB="19050" anchor="ctr"/>
                </a:tc>
                <a:tc>
                  <a:txBody>
                    <a:bodyPr/>
                    <a:lstStyle/>
                    <a:p>
                      <a:pPr algn="ctr"/>
                      <a:r>
                        <a:rPr lang="en-US" sz="800" dirty="0"/>
                        <a:t>12:1</a:t>
                      </a:r>
                    </a:p>
                  </a:txBody>
                  <a:tcPr anchor="ctr"/>
                </a:tc>
                <a:tc>
                  <a:txBody>
                    <a:bodyPr/>
                    <a:lstStyle/>
                    <a:p>
                      <a:pPr rtl="0" fontAlgn="ctr"/>
                      <a:r>
                        <a:rPr lang="en-US" sz="800" dirty="0">
                          <a:effectLst/>
                        </a:rPr>
                        <a:t>Determines level of influence of watershed in any given season or year, likely detention time, flushing rate, and other hydrologic features</a:t>
                      </a:r>
                    </a:p>
                  </a:txBody>
                  <a:tcPr marL="28575" marR="28575" marT="19050" marB="19050" anchor="ctr"/>
                </a:tc>
                <a:extLst>
                  <a:ext uri="{0D108BD9-81ED-4DB2-BD59-A6C34878D82A}">
                    <a16:rowId xmlns:a16="http://schemas.microsoft.com/office/drawing/2014/main" val="749779012"/>
                  </a:ext>
                </a:extLst>
              </a:tr>
              <a:tr h="261146">
                <a:tc>
                  <a:txBody>
                    <a:bodyPr/>
                    <a:lstStyle/>
                    <a:p>
                      <a:pPr algn="ctr" rtl="0" fontAlgn="ctr"/>
                      <a:r>
                        <a:rPr lang="en-US" sz="800" b="1">
                          <a:effectLst/>
                        </a:rPr>
                        <a:t>Watershed Area</a:t>
                      </a:r>
                    </a:p>
                  </a:txBody>
                  <a:tcPr marL="28575" marR="28575" marT="19050" marB="19050" anchor="ctr"/>
                </a:tc>
                <a:tc>
                  <a:txBody>
                    <a:bodyPr/>
                    <a:lstStyle/>
                    <a:p>
                      <a:pPr algn="ctr" rtl="0" fontAlgn="ctr"/>
                      <a:r>
                        <a:rPr lang="en-US" sz="800" dirty="0">
                          <a:effectLst/>
                        </a:rPr>
                        <a:t>Sq. mi</a:t>
                      </a:r>
                    </a:p>
                  </a:txBody>
                  <a:tcPr marL="28575" marR="28575" marT="19050" marB="19050" anchor="ctr"/>
                </a:tc>
                <a:tc>
                  <a:txBody>
                    <a:bodyPr/>
                    <a:lstStyle/>
                    <a:p>
                      <a:pPr algn="ctr"/>
                      <a:r>
                        <a:rPr lang="en-US" sz="800" dirty="0"/>
                        <a:t>59</a:t>
                      </a:r>
                    </a:p>
                  </a:txBody>
                  <a:tcPr anchor="ctr"/>
                </a:tc>
                <a:tc>
                  <a:txBody>
                    <a:bodyPr/>
                    <a:lstStyle/>
                    <a:p>
                      <a:pPr rtl="0" fontAlgn="ctr"/>
                      <a:r>
                        <a:rPr lang="en-US" sz="800" dirty="0">
                          <a:effectLst/>
                        </a:rPr>
                        <a:t>Determines the volume of water, sediment, and nutrients flowing into the lake, influencing its water quality, ecological dynamics, and susceptibility to pollution.</a:t>
                      </a:r>
                    </a:p>
                  </a:txBody>
                  <a:tcPr marL="28575" marR="28575" marT="19050" marB="19050" anchor="ctr"/>
                </a:tc>
                <a:extLst>
                  <a:ext uri="{0D108BD9-81ED-4DB2-BD59-A6C34878D82A}">
                    <a16:rowId xmlns:a16="http://schemas.microsoft.com/office/drawing/2014/main" val="1513479683"/>
                  </a:ext>
                </a:extLst>
              </a:tr>
              <a:tr h="261146">
                <a:tc>
                  <a:txBody>
                    <a:bodyPr/>
                    <a:lstStyle/>
                    <a:p>
                      <a:pPr algn="ctr" rtl="0" fontAlgn="ctr"/>
                      <a:r>
                        <a:rPr lang="en-US" sz="800" b="1">
                          <a:effectLst/>
                        </a:rPr>
                        <a:t>Impervious Surface Coverage</a:t>
                      </a:r>
                    </a:p>
                  </a:txBody>
                  <a:tcPr marL="28575" marR="28575" marT="19050" marB="19050" anchor="ctr"/>
                </a:tc>
                <a:tc>
                  <a:txBody>
                    <a:bodyPr/>
                    <a:lstStyle/>
                    <a:p>
                      <a:pPr algn="ctr" rtl="0" fontAlgn="ctr"/>
                      <a:r>
                        <a:rPr lang="en-US" sz="800" dirty="0">
                          <a:effectLst/>
                        </a:rPr>
                        <a:t>%</a:t>
                      </a:r>
                    </a:p>
                  </a:txBody>
                  <a:tcPr marL="28575" marR="28575" marT="19050" marB="19050" anchor="ctr"/>
                </a:tc>
                <a:tc>
                  <a:txBody>
                    <a:bodyPr/>
                    <a:lstStyle/>
                    <a:p>
                      <a:pPr algn="ctr"/>
                      <a:r>
                        <a:rPr lang="en-US" sz="800" dirty="0"/>
                        <a:t>0.1%</a:t>
                      </a:r>
                    </a:p>
                  </a:txBody>
                  <a:tcPr anchor="ctr"/>
                </a:tc>
                <a:tc>
                  <a:txBody>
                    <a:bodyPr/>
                    <a:lstStyle/>
                    <a:p>
                      <a:pPr rtl="0" fontAlgn="ctr"/>
                      <a:r>
                        <a:rPr lang="en-US" sz="800" dirty="0">
                          <a:effectLst/>
                        </a:rPr>
                        <a:t>Increases runoff, reduces groundwater recharge, and transports pollutants like nutrients, sediments, and chemicals into the lake, negatively affecting water quality and ecosystem health.</a:t>
                      </a:r>
                    </a:p>
                  </a:txBody>
                  <a:tcPr marL="28575" marR="28575" marT="19050" marB="19050" anchor="ctr"/>
                </a:tc>
                <a:extLst>
                  <a:ext uri="{0D108BD9-81ED-4DB2-BD59-A6C34878D82A}">
                    <a16:rowId xmlns:a16="http://schemas.microsoft.com/office/drawing/2014/main" val="3695489039"/>
                  </a:ext>
                </a:extLst>
              </a:tr>
              <a:tr h="261146">
                <a:tc>
                  <a:txBody>
                    <a:bodyPr/>
                    <a:lstStyle/>
                    <a:p>
                      <a:pPr algn="ctr" rtl="0" fontAlgn="ctr"/>
                      <a:r>
                        <a:rPr lang="en-US" sz="800" b="1" dirty="0">
                          <a:effectLst/>
                        </a:rPr>
                        <a:t>Nutrient Loading</a:t>
                      </a:r>
                    </a:p>
                  </a:txBody>
                  <a:tcPr marL="28575" marR="28575" marT="19050" marB="19050" anchor="ctr"/>
                </a:tc>
                <a:tc>
                  <a:txBody>
                    <a:bodyPr/>
                    <a:lstStyle/>
                    <a:p>
                      <a:pPr algn="ctr" rtl="0" fontAlgn="ctr"/>
                      <a:r>
                        <a:rPr lang="en-US" sz="800">
                          <a:effectLst/>
                        </a:rPr>
                        <a:t>g P/m2 of lake per year</a:t>
                      </a:r>
                    </a:p>
                  </a:txBody>
                  <a:tcPr marL="28575" marR="28575" marT="19050" marB="19050" anchor="ctr"/>
                </a:tc>
                <a:tc>
                  <a:txBody>
                    <a:bodyPr/>
                    <a:lstStyle/>
                    <a:p>
                      <a:pPr algn="ctr"/>
                      <a:r>
                        <a:rPr lang="en-US" sz="800" dirty="0"/>
                        <a:t>0.25</a:t>
                      </a:r>
                    </a:p>
                  </a:txBody>
                  <a:tcPr anchor="ctr"/>
                </a:tc>
                <a:tc>
                  <a:txBody>
                    <a:bodyPr/>
                    <a:lstStyle/>
                    <a:p>
                      <a:pPr rtl="0" fontAlgn="ctr"/>
                      <a:r>
                        <a:rPr lang="en-US" sz="800" dirty="0">
                          <a:solidFill>
                            <a:srgbClr val="0E0E0E"/>
                          </a:solidFill>
                          <a:effectLst/>
                        </a:rPr>
                        <a:t>Excessive nutrients, such as nitrogen and phosphorus, can drive algal blooms, deplete oxygen levels, and disrupt aquatic ecosystems, leading to poor water quality and potential health risks.</a:t>
                      </a:r>
                    </a:p>
                  </a:txBody>
                  <a:tcPr marL="28575" marR="28575" marT="19050" marB="19050" anchor="ctr"/>
                </a:tc>
                <a:extLst>
                  <a:ext uri="{0D108BD9-81ED-4DB2-BD59-A6C34878D82A}">
                    <a16:rowId xmlns:a16="http://schemas.microsoft.com/office/drawing/2014/main" val="3734524711"/>
                  </a:ext>
                </a:extLst>
              </a:tr>
              <a:tr h="418819">
                <a:tc>
                  <a:txBody>
                    <a:bodyPr/>
                    <a:lstStyle/>
                    <a:p>
                      <a:pPr algn="ctr" rtl="0" fontAlgn="ctr"/>
                      <a:r>
                        <a:rPr lang="en-US" sz="800" b="1">
                          <a:effectLst/>
                        </a:rPr>
                        <a:t>Sediment Load</a:t>
                      </a:r>
                    </a:p>
                  </a:txBody>
                  <a:tcPr marL="28575" marR="28575" marT="19050" marB="19050" anchor="ctr"/>
                </a:tc>
                <a:tc>
                  <a:txBody>
                    <a:bodyPr/>
                    <a:lstStyle/>
                    <a:p>
                      <a:pPr algn="ctr" rtl="0" fontAlgn="ctr"/>
                      <a:r>
                        <a:rPr lang="en-US" sz="800">
                          <a:effectLst/>
                        </a:rPr>
                        <a:t>kg /acre of watershed/yr</a:t>
                      </a:r>
                    </a:p>
                  </a:txBody>
                  <a:tcPr marL="28575" marR="28575" marT="19050" marB="19050" anchor="ctr"/>
                </a:tc>
                <a:tc>
                  <a:txBody>
                    <a:bodyPr/>
                    <a:lstStyle/>
                    <a:p>
                      <a:pPr algn="ctr"/>
                      <a:r>
                        <a:rPr lang="en-US" sz="800" dirty="0"/>
                        <a:t>31</a:t>
                      </a:r>
                    </a:p>
                  </a:txBody>
                  <a:tcPr anchor="ctr"/>
                </a:tc>
                <a:tc>
                  <a:txBody>
                    <a:bodyPr/>
                    <a:lstStyle/>
                    <a:p>
                      <a:pPr rtl="0" fontAlgn="ctr"/>
                      <a:r>
                        <a:rPr lang="en-US" sz="800" dirty="0">
                          <a:solidFill>
                            <a:srgbClr val="0E0E0E"/>
                          </a:solidFill>
                          <a:effectLst/>
                        </a:rPr>
                        <a:t>Excessive sediment can reduce water clarity, smother aquatic habitats, transport pollutants, and alter nutrient dynamics, negatively affecting the lake ecosystem.</a:t>
                      </a:r>
                    </a:p>
                  </a:txBody>
                  <a:tcPr marL="28575" marR="28575" marT="19050" marB="19050" anchor="ctr"/>
                </a:tc>
                <a:extLst>
                  <a:ext uri="{0D108BD9-81ED-4DB2-BD59-A6C34878D82A}">
                    <a16:rowId xmlns:a16="http://schemas.microsoft.com/office/drawing/2014/main" val="1360740593"/>
                  </a:ext>
                </a:extLst>
              </a:tr>
              <a:tr h="339983">
                <a:tc>
                  <a:txBody>
                    <a:bodyPr/>
                    <a:lstStyle/>
                    <a:p>
                      <a:pPr algn="ctr" rtl="0" fontAlgn="ctr"/>
                      <a:r>
                        <a:rPr lang="en-US" sz="800" b="1" dirty="0">
                          <a:effectLst/>
                        </a:rPr>
                        <a:t>Soil Type &amp; </a:t>
                      </a:r>
                      <a:r>
                        <a:rPr lang="en-US" sz="800" b="1" dirty="0" err="1">
                          <a:effectLst/>
                        </a:rPr>
                        <a:t>Erodibillity</a:t>
                      </a:r>
                      <a:endParaRPr lang="en-US" sz="800" b="1" dirty="0">
                        <a:effectLst/>
                      </a:endParaRPr>
                    </a:p>
                  </a:txBody>
                  <a:tcPr marL="28575" marR="28575" marT="19050" marB="19050" anchor="ctr"/>
                </a:tc>
                <a:tc>
                  <a:txBody>
                    <a:bodyPr/>
                    <a:lstStyle/>
                    <a:p>
                      <a:pPr algn="ctr" rtl="0" fontAlgn="ctr"/>
                      <a:r>
                        <a:rPr lang="en-US" sz="800" dirty="0">
                          <a:effectLst/>
                        </a:rPr>
                        <a:t>Low, Medium, High</a:t>
                      </a:r>
                    </a:p>
                  </a:txBody>
                  <a:tcPr marL="28575" marR="28575" marT="19050" marB="19050" anchor="ctr"/>
                </a:tc>
                <a:tc>
                  <a:txBody>
                    <a:bodyPr/>
                    <a:lstStyle/>
                    <a:p>
                      <a:pPr algn="ctr"/>
                      <a:r>
                        <a:rPr lang="en-US" sz="800" dirty="0"/>
                        <a:t>Low</a:t>
                      </a:r>
                    </a:p>
                  </a:txBody>
                  <a:tcPr anchor="ctr"/>
                </a:tc>
                <a:tc>
                  <a:txBody>
                    <a:bodyPr/>
                    <a:lstStyle/>
                    <a:p>
                      <a:pPr rtl="0" fontAlgn="ctr"/>
                      <a:r>
                        <a:rPr lang="en-US" sz="800" dirty="0">
                          <a:effectLst/>
                        </a:rPr>
                        <a:t>Influence the amount of sediment, nutrients, and pollutants entering the lake through runoff, affecting water quality and ecosystem stability.</a:t>
                      </a:r>
                    </a:p>
                  </a:txBody>
                  <a:tcPr marL="28575" marR="28575" marT="19050" marB="19050" anchor="ctr"/>
                </a:tc>
                <a:extLst>
                  <a:ext uri="{0D108BD9-81ED-4DB2-BD59-A6C34878D82A}">
                    <a16:rowId xmlns:a16="http://schemas.microsoft.com/office/drawing/2014/main" val="627917934"/>
                  </a:ext>
                </a:extLst>
              </a:tr>
              <a:tr h="261146">
                <a:tc>
                  <a:txBody>
                    <a:bodyPr/>
                    <a:lstStyle/>
                    <a:p>
                      <a:pPr algn="ctr" rtl="0" fontAlgn="ctr"/>
                      <a:r>
                        <a:rPr lang="en-US" sz="800" b="1">
                          <a:effectLst/>
                        </a:rPr>
                        <a:t>Land Vegetative Cover</a:t>
                      </a:r>
                    </a:p>
                  </a:txBody>
                  <a:tcPr marL="28575" marR="28575" marT="19050" marB="1905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800" dirty="0">
                          <a:effectLst/>
                        </a:rPr>
                        <a:t>Low, Medium, High</a:t>
                      </a:r>
                    </a:p>
                  </a:txBody>
                  <a:tcPr marL="28575" marR="28575" marT="19050" marB="19050" anchor="ctr"/>
                </a:tc>
                <a:tc>
                  <a:txBody>
                    <a:bodyPr/>
                    <a:lstStyle/>
                    <a:p>
                      <a:pPr algn="ctr"/>
                      <a:r>
                        <a:rPr lang="en-US" sz="800" dirty="0"/>
                        <a:t>High</a:t>
                      </a:r>
                    </a:p>
                  </a:txBody>
                  <a:tcPr anchor="ctr"/>
                </a:tc>
                <a:tc>
                  <a:txBody>
                    <a:bodyPr/>
                    <a:lstStyle/>
                    <a:p>
                      <a:pPr rtl="0" fontAlgn="ctr"/>
                      <a:r>
                        <a:rPr lang="en-US" sz="800" dirty="0">
                          <a:effectLst/>
                        </a:rPr>
                        <a:t>Reduces erosion, filters pollutants, regulates runoff, and provides habitat for wildlife, contributing to the overall stability and quality of the lake ecosystem.</a:t>
                      </a:r>
                    </a:p>
                  </a:txBody>
                  <a:tcPr marL="28575" marR="28575" marT="19050" marB="19050" anchor="ctr"/>
                </a:tc>
                <a:extLst>
                  <a:ext uri="{0D108BD9-81ED-4DB2-BD59-A6C34878D82A}">
                    <a16:rowId xmlns:a16="http://schemas.microsoft.com/office/drawing/2014/main" val="2436385676"/>
                  </a:ext>
                </a:extLst>
              </a:tr>
              <a:tr h="261146">
                <a:tc>
                  <a:txBody>
                    <a:bodyPr/>
                    <a:lstStyle/>
                    <a:p>
                      <a:pPr algn="ctr" rtl="0" fontAlgn="ctr"/>
                      <a:r>
                        <a:rPr lang="en-US" sz="800" b="1">
                          <a:effectLst/>
                        </a:rPr>
                        <a:t>Point Source Pollution</a:t>
                      </a:r>
                    </a:p>
                  </a:txBody>
                  <a:tcPr marL="28575" marR="28575" marT="19050" marB="19050" anchor="ctr"/>
                </a:tc>
                <a:tc>
                  <a:txBody>
                    <a:bodyPr/>
                    <a:lstStyle/>
                    <a:p>
                      <a:pPr algn="ctr" rtl="0" fontAlgn="ctr"/>
                      <a:r>
                        <a:rPr lang="en-US" sz="800" dirty="0">
                          <a:effectLst/>
                        </a:rPr>
                        <a:t># discharges or total </a:t>
                      </a:r>
                      <a:r>
                        <a:rPr lang="en-US" sz="800" dirty="0" err="1">
                          <a:effectLst/>
                        </a:rPr>
                        <a:t>cfs</a:t>
                      </a:r>
                      <a:r>
                        <a:rPr lang="en-US" sz="800" dirty="0">
                          <a:effectLst/>
                        </a:rPr>
                        <a:t> of discharge</a:t>
                      </a:r>
                    </a:p>
                  </a:txBody>
                  <a:tcPr marL="28575" marR="28575" marT="19050" marB="19050" anchor="ctr"/>
                </a:tc>
                <a:tc>
                  <a:txBody>
                    <a:bodyPr/>
                    <a:lstStyle/>
                    <a:p>
                      <a:pPr algn="ctr"/>
                      <a:r>
                        <a:rPr lang="en-US" sz="800" dirty="0"/>
                        <a:t>0</a:t>
                      </a:r>
                    </a:p>
                  </a:txBody>
                  <a:tcPr anchor="ctr"/>
                </a:tc>
                <a:tc>
                  <a:txBody>
                    <a:bodyPr/>
                    <a:lstStyle/>
                    <a:p>
                      <a:pPr rtl="0" fontAlgn="ctr"/>
                      <a:r>
                        <a:rPr lang="en-US" sz="800" dirty="0">
                          <a:effectLst/>
                        </a:rPr>
                        <a:t>Direct discharges of pollutants from identifiable sources, such as industrial outfalls or wastewater treatment plants, which can degrade water quality and harm aquatic life.</a:t>
                      </a:r>
                    </a:p>
                  </a:txBody>
                  <a:tcPr marL="28575" marR="28575" marT="19050" marB="19050" anchor="ctr"/>
                </a:tc>
                <a:extLst>
                  <a:ext uri="{0D108BD9-81ED-4DB2-BD59-A6C34878D82A}">
                    <a16:rowId xmlns:a16="http://schemas.microsoft.com/office/drawing/2014/main" val="3409406062"/>
                  </a:ext>
                </a:extLst>
              </a:tr>
              <a:tr h="261146">
                <a:tc>
                  <a:txBody>
                    <a:bodyPr/>
                    <a:lstStyle/>
                    <a:p>
                      <a:pPr algn="ctr" rtl="0" fontAlgn="ctr"/>
                      <a:r>
                        <a:rPr lang="en-US" sz="800" b="1">
                          <a:effectLst/>
                        </a:rPr>
                        <a:t>Shoreline Erosion</a:t>
                      </a:r>
                    </a:p>
                  </a:txBody>
                  <a:tcPr marL="28575" marR="28575" marT="19050" marB="19050" anchor="ctr"/>
                </a:tc>
                <a:tc>
                  <a:txBody>
                    <a:bodyPr/>
                    <a:lstStyle/>
                    <a:p>
                      <a:pPr algn="ctr" rtl="0" fontAlgn="ctr"/>
                      <a:r>
                        <a:rPr lang="en-US" sz="800" dirty="0">
                          <a:effectLst/>
                        </a:rPr>
                        <a:t>% of shoreline with erosion evidence</a:t>
                      </a:r>
                    </a:p>
                  </a:txBody>
                  <a:tcPr marL="28575" marR="28575" marT="19050" marB="19050" anchor="ctr"/>
                </a:tc>
                <a:tc>
                  <a:txBody>
                    <a:bodyPr/>
                    <a:lstStyle/>
                    <a:p>
                      <a:pPr algn="ctr"/>
                      <a:r>
                        <a:rPr lang="en-US" sz="800" dirty="0"/>
                        <a:t>0%</a:t>
                      </a:r>
                    </a:p>
                  </a:txBody>
                  <a:tcPr anchor="ctr"/>
                </a:tc>
                <a:tc>
                  <a:txBody>
                    <a:bodyPr/>
                    <a:lstStyle/>
                    <a:p>
                      <a:pPr rtl="0" fontAlgn="ctr"/>
                      <a:r>
                        <a:rPr lang="en-US" sz="800" dirty="0">
                          <a:effectLst/>
                        </a:rPr>
                        <a:t>Contributes to sedimentation, habitat loss, and nutrient loading, impacting water quality, aquatic ecosystems, and the stability of surrounding land.</a:t>
                      </a:r>
                    </a:p>
                  </a:txBody>
                  <a:tcPr marL="28575" marR="28575" marT="19050" marB="19050" anchor="ctr"/>
                </a:tc>
                <a:extLst>
                  <a:ext uri="{0D108BD9-81ED-4DB2-BD59-A6C34878D82A}">
                    <a16:rowId xmlns:a16="http://schemas.microsoft.com/office/drawing/2014/main" val="93185794"/>
                  </a:ext>
                </a:extLst>
              </a:tr>
              <a:tr h="261146">
                <a:tc>
                  <a:txBody>
                    <a:bodyPr/>
                    <a:lstStyle/>
                    <a:p>
                      <a:pPr algn="ctr" rtl="0" fontAlgn="ctr"/>
                      <a:r>
                        <a:rPr lang="en-US" sz="800" b="1" dirty="0" err="1">
                          <a:effectLst/>
                        </a:rPr>
                        <a:t>NonPoint</a:t>
                      </a:r>
                      <a:r>
                        <a:rPr lang="en-US" sz="800" b="1" dirty="0">
                          <a:effectLst/>
                        </a:rPr>
                        <a:t> Source Pollution</a:t>
                      </a:r>
                    </a:p>
                  </a:txBody>
                  <a:tcPr marL="28575" marR="28575" marT="19050" marB="19050" anchor="ctr"/>
                </a:tc>
                <a:tc>
                  <a:txBody>
                    <a:bodyPr/>
                    <a:lstStyle/>
                    <a:p>
                      <a:pPr rtl="0" fontAlgn="ctr"/>
                      <a:endParaRPr lang="en-US" sz="800" dirty="0">
                        <a:effectLst/>
                      </a:endParaRPr>
                    </a:p>
                  </a:txBody>
                  <a:tcPr marL="28575" marR="28575" marT="19050" marB="19050" anchor="ctr"/>
                </a:tc>
                <a:tc>
                  <a:txBody>
                    <a:bodyPr/>
                    <a:lstStyle/>
                    <a:p>
                      <a:pPr algn="ctr"/>
                      <a:endParaRPr lang="en-US" sz="800" dirty="0"/>
                    </a:p>
                  </a:txBody>
                  <a:tcPr anchor="ctr"/>
                </a:tc>
                <a:tc>
                  <a:txBody>
                    <a:bodyPr/>
                    <a:lstStyle/>
                    <a:p>
                      <a:pPr rtl="0" fontAlgn="ctr"/>
                      <a:r>
                        <a:rPr lang="en-US" sz="800" dirty="0">
                          <a:effectLst/>
                        </a:rPr>
                        <a:t>Involves diffuse runoff from sources like agriculture, urban areas, and roads, which can carry nutrients, sediments, and toxins into the lake, degrading water quality and ecosystems.</a:t>
                      </a:r>
                    </a:p>
                  </a:txBody>
                  <a:tcPr marL="28575" marR="28575" marT="19050" marB="19050" anchor="ctr"/>
                </a:tc>
                <a:extLst>
                  <a:ext uri="{0D108BD9-81ED-4DB2-BD59-A6C34878D82A}">
                    <a16:rowId xmlns:a16="http://schemas.microsoft.com/office/drawing/2014/main" val="2409102220"/>
                  </a:ext>
                </a:extLst>
              </a:tr>
            </a:tbl>
          </a:graphicData>
        </a:graphic>
      </p:graphicFrame>
      <p:pic>
        <p:nvPicPr>
          <p:cNvPr id="4" name="Picture 14" descr="Watershed Vector Images (over 240)">
            <a:extLst>
              <a:ext uri="{FF2B5EF4-FFF2-40B4-BE49-F238E27FC236}">
                <a16:creationId xmlns:a16="http://schemas.microsoft.com/office/drawing/2014/main" id="{8310A8CE-3C37-FE7A-C434-1BF721F3376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40135" y="853646"/>
            <a:ext cx="977900" cy="97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6189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AB4AC-FC34-3773-3351-5EE6383B2FF5}"/>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9D068CCE-02F1-E097-497B-50C6E9DC88B7}"/>
              </a:ext>
            </a:extLst>
          </p:cNvPr>
          <p:cNvSpPr/>
          <p:nvPr/>
        </p:nvSpPr>
        <p:spPr>
          <a:xfrm>
            <a:off x="0" y="956864"/>
            <a:ext cx="1594043" cy="59011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2" descr="Account - Free interface icons">
            <a:extLst>
              <a:ext uri="{FF2B5EF4-FFF2-40B4-BE49-F238E27FC236}">
                <a16:creationId xmlns:a16="http://schemas.microsoft.com/office/drawing/2014/main" id="{86A65F97-2AF3-FFDA-DA2A-4D0B951D54F8}"/>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4639" y="6481573"/>
            <a:ext cx="276979" cy="2769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Table 11">
            <a:extLst>
              <a:ext uri="{FF2B5EF4-FFF2-40B4-BE49-F238E27FC236}">
                <a16:creationId xmlns:a16="http://schemas.microsoft.com/office/drawing/2014/main" id="{1F9E6579-090E-0794-4AEB-264846FB5424}"/>
              </a:ext>
            </a:extLst>
          </p:cNvPr>
          <p:cNvGraphicFramePr>
            <a:graphicFrameLocks noGrp="1"/>
          </p:cNvGraphicFramePr>
          <p:nvPr/>
        </p:nvGraphicFramePr>
        <p:xfrm>
          <a:off x="367037" y="5738245"/>
          <a:ext cx="1181731" cy="622300"/>
        </p:xfrm>
        <a:graphic>
          <a:graphicData uri="http://schemas.openxmlformats.org/drawingml/2006/table">
            <a:tbl>
              <a:tblPr firstRow="1" bandRow="1">
                <a:tableStyleId>{5C22544A-7EE6-4342-B048-85BDC9FD1C3A}</a:tableStyleId>
              </a:tblPr>
              <a:tblGrid>
                <a:gridCol w="1181731">
                  <a:extLst>
                    <a:ext uri="{9D8B030D-6E8A-4147-A177-3AD203B41FA5}">
                      <a16:colId xmlns:a16="http://schemas.microsoft.com/office/drawing/2014/main" val="4254996464"/>
                    </a:ext>
                  </a:extLst>
                </a:gridCol>
              </a:tblGrid>
              <a:tr h="0">
                <a:tc>
                  <a:txBody>
                    <a:bodyPr/>
                    <a:lstStyle/>
                    <a:p>
                      <a:r>
                        <a:rPr lang="en-US" sz="1050" b="1" dirty="0">
                          <a:solidFill>
                            <a:schemeClr val="bg1"/>
                          </a:solidFill>
                          <a:latin typeface="Avenir Book" panose="02000503020000020003" pitchFamily="2" charset="0"/>
                        </a:rPr>
                        <a:t>SUPPORT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1057419"/>
                  </a:ext>
                </a:extLst>
              </a:tr>
              <a:tr h="370840">
                <a:tc>
                  <a:txBody>
                    <a:bodyPr/>
                    <a:lstStyle/>
                    <a:p>
                      <a:r>
                        <a:rPr lang="en-US" sz="1050" b="1" dirty="0">
                          <a:solidFill>
                            <a:schemeClr val="bg1"/>
                          </a:solidFill>
                          <a:latin typeface="Avenir Book" panose="02000503020000020003" pitchFamily="2" charset="0"/>
                        </a:rPr>
                        <a:t>SETTINGS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6894332"/>
                  </a:ext>
                </a:extLst>
              </a:tr>
            </a:tbl>
          </a:graphicData>
        </a:graphic>
      </p:graphicFrame>
      <p:sp>
        <p:nvSpPr>
          <p:cNvPr id="13" name="TextBox 12">
            <a:extLst>
              <a:ext uri="{FF2B5EF4-FFF2-40B4-BE49-F238E27FC236}">
                <a16:creationId xmlns:a16="http://schemas.microsoft.com/office/drawing/2014/main" id="{AF7AA70B-5EDE-7F78-7D54-E3A2DDD6D453}"/>
              </a:ext>
            </a:extLst>
          </p:cNvPr>
          <p:cNvSpPr txBox="1"/>
          <p:nvPr/>
        </p:nvSpPr>
        <p:spPr>
          <a:xfrm>
            <a:off x="324304" y="6456849"/>
            <a:ext cx="934871" cy="307777"/>
          </a:xfrm>
          <a:prstGeom prst="rect">
            <a:avLst/>
          </a:prstGeom>
          <a:noFill/>
        </p:spPr>
        <p:txBody>
          <a:bodyPr wrap="none" rtlCol="0">
            <a:spAutoFit/>
          </a:bodyPr>
          <a:lstStyle/>
          <a:p>
            <a:r>
              <a:rPr lang="en-US" sz="700" dirty="0">
                <a:solidFill>
                  <a:schemeClr val="bg1"/>
                </a:solidFill>
              </a:rPr>
              <a:t>J Robinson</a:t>
            </a:r>
          </a:p>
          <a:p>
            <a:r>
              <a:rPr lang="en-US" sz="700" dirty="0">
                <a:solidFill>
                  <a:schemeClr val="bg1"/>
                </a:solidFill>
              </a:rPr>
              <a:t>jwr899@gmaillcom</a:t>
            </a:r>
          </a:p>
        </p:txBody>
      </p:sp>
      <p:pic>
        <p:nvPicPr>
          <p:cNvPr id="14" name="Picture 2" descr="Enter - Free web icons">
            <a:extLst>
              <a:ext uri="{FF2B5EF4-FFF2-40B4-BE49-F238E27FC236}">
                <a16:creationId xmlns:a16="http://schemas.microsoft.com/office/drawing/2014/main" id="{345A8DF3-6CC1-4731-657E-20955D04BEA2}"/>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282965" y="6512677"/>
            <a:ext cx="245875" cy="24587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black background with a black square&#10;&#10;AI-generated content may be incorrect.">
            <a:extLst>
              <a:ext uri="{FF2B5EF4-FFF2-40B4-BE49-F238E27FC236}">
                <a16:creationId xmlns:a16="http://schemas.microsoft.com/office/drawing/2014/main" id="{CD246860-BD51-DE0B-6C1A-6DECD5D08261}"/>
              </a:ext>
            </a:extLst>
          </p:cNvPr>
          <p:cNvPicPr>
            <a:picLocks noChangeAspect="1"/>
          </p:cNvPicPr>
          <p:nvPr/>
        </p:nvPicPr>
        <p:blipFill>
          <a:blip r:embed="rId5">
            <a:lum bright="70000" contrast="-70000"/>
          </a:blip>
          <a:stretch>
            <a:fillRect/>
          </a:stretch>
        </p:blipFill>
        <p:spPr>
          <a:xfrm>
            <a:off x="18815" y="5694197"/>
            <a:ext cx="329408" cy="329408"/>
          </a:xfrm>
          <a:prstGeom prst="rect">
            <a:avLst/>
          </a:prstGeom>
        </p:spPr>
      </p:pic>
      <p:pic>
        <p:nvPicPr>
          <p:cNvPr id="16" name="Picture 15" descr="A black and white gear&#10;&#10;AI-generated content may be incorrect.">
            <a:extLst>
              <a:ext uri="{FF2B5EF4-FFF2-40B4-BE49-F238E27FC236}">
                <a16:creationId xmlns:a16="http://schemas.microsoft.com/office/drawing/2014/main" id="{7245711B-1C57-7D34-A848-68901A53907A}"/>
              </a:ext>
            </a:extLst>
          </p:cNvPr>
          <p:cNvPicPr>
            <a:picLocks noChangeAspect="1"/>
          </p:cNvPicPr>
          <p:nvPr/>
        </p:nvPicPr>
        <p:blipFill>
          <a:blip r:embed="rId6">
            <a:lum bright="70000" contrast="-70000"/>
          </a:blip>
          <a:stretch>
            <a:fillRect/>
          </a:stretch>
        </p:blipFill>
        <p:spPr>
          <a:xfrm>
            <a:off x="29440" y="6065681"/>
            <a:ext cx="294864" cy="294864"/>
          </a:xfrm>
          <a:prstGeom prst="rect">
            <a:avLst/>
          </a:prstGeom>
        </p:spPr>
      </p:pic>
      <p:pic>
        <p:nvPicPr>
          <p:cNvPr id="17" name="Picture 16" descr="A black background with a black square&#10;&#10;AI-generated content may be incorrect.">
            <a:extLst>
              <a:ext uri="{FF2B5EF4-FFF2-40B4-BE49-F238E27FC236}">
                <a16:creationId xmlns:a16="http://schemas.microsoft.com/office/drawing/2014/main" id="{9654730A-6665-F48D-D88E-22A6B1187AF6}"/>
              </a:ext>
            </a:extLst>
          </p:cNvPr>
          <p:cNvPicPr>
            <a:picLocks noChangeAspect="1"/>
          </p:cNvPicPr>
          <p:nvPr/>
        </p:nvPicPr>
        <p:blipFill>
          <a:blip r:embed="rId7">
            <a:lum bright="70000" contrast="-70000"/>
          </a:blip>
          <a:stretch>
            <a:fillRect/>
          </a:stretch>
        </p:blipFill>
        <p:spPr>
          <a:xfrm>
            <a:off x="91185" y="976584"/>
            <a:ext cx="307777" cy="307777"/>
          </a:xfrm>
          <a:prstGeom prst="rect">
            <a:avLst/>
          </a:prstGeom>
        </p:spPr>
      </p:pic>
      <p:pic>
        <p:nvPicPr>
          <p:cNvPr id="23" name="Picture 22" descr="A blue and black logo&#10;&#10;AI-generated content may be incorrect.">
            <a:extLst>
              <a:ext uri="{FF2B5EF4-FFF2-40B4-BE49-F238E27FC236}">
                <a16:creationId xmlns:a16="http://schemas.microsoft.com/office/drawing/2014/main" id="{6A009004-F0E9-8630-F030-ABB469189339}"/>
              </a:ext>
            </a:extLst>
          </p:cNvPr>
          <p:cNvPicPr>
            <a:picLocks noChangeAspect="1"/>
          </p:cNvPicPr>
          <p:nvPr/>
        </p:nvPicPr>
        <p:blipFill>
          <a:blip r:embed="rId8"/>
          <a:stretch>
            <a:fillRect/>
          </a:stretch>
        </p:blipFill>
        <p:spPr>
          <a:xfrm>
            <a:off x="139382" y="66326"/>
            <a:ext cx="551644" cy="556526"/>
          </a:xfrm>
          <a:prstGeom prst="rect">
            <a:avLst/>
          </a:prstGeom>
        </p:spPr>
      </p:pic>
      <p:sp>
        <p:nvSpPr>
          <p:cNvPr id="41" name="TextBox 40">
            <a:extLst>
              <a:ext uri="{FF2B5EF4-FFF2-40B4-BE49-F238E27FC236}">
                <a16:creationId xmlns:a16="http://schemas.microsoft.com/office/drawing/2014/main" id="{8B11BCE3-A407-4AD6-D4CE-92674288DB22}"/>
              </a:ext>
            </a:extLst>
          </p:cNvPr>
          <p:cNvSpPr txBox="1"/>
          <p:nvPr/>
        </p:nvSpPr>
        <p:spPr>
          <a:xfrm>
            <a:off x="2099264" y="342143"/>
            <a:ext cx="4271716" cy="369332"/>
          </a:xfrm>
          <a:prstGeom prst="rect">
            <a:avLst/>
          </a:prstGeom>
          <a:noFill/>
        </p:spPr>
        <p:txBody>
          <a:bodyPr wrap="square" rtlCol="0">
            <a:spAutoFit/>
          </a:bodyPr>
          <a:lstStyle/>
          <a:p>
            <a:r>
              <a:rPr lang="en-US" b="1" dirty="0">
                <a:latin typeface="Avenir Black" panose="02000503020000020003" pitchFamily="2" charset="0"/>
              </a:rPr>
              <a:t>Data Library</a:t>
            </a:r>
          </a:p>
        </p:txBody>
      </p:sp>
      <p:graphicFrame>
        <p:nvGraphicFramePr>
          <p:cNvPr id="2" name="Table 1">
            <a:extLst>
              <a:ext uri="{FF2B5EF4-FFF2-40B4-BE49-F238E27FC236}">
                <a16:creationId xmlns:a16="http://schemas.microsoft.com/office/drawing/2014/main" id="{8EFB6736-2C75-8A1E-CE01-862CE891B0FC}"/>
              </a:ext>
            </a:extLst>
          </p:cNvPr>
          <p:cNvGraphicFramePr>
            <a:graphicFrameLocks noGrp="1"/>
          </p:cNvGraphicFramePr>
          <p:nvPr/>
        </p:nvGraphicFramePr>
        <p:xfrm>
          <a:off x="412311" y="973683"/>
          <a:ext cx="1068705" cy="4185920"/>
        </p:xfrm>
        <a:graphic>
          <a:graphicData uri="http://schemas.openxmlformats.org/drawingml/2006/table">
            <a:tbl>
              <a:tblPr firstRow="1" bandRow="1">
                <a:tableStyleId>{5C22544A-7EE6-4342-B048-85BDC9FD1C3A}</a:tableStyleId>
              </a:tblPr>
              <a:tblGrid>
                <a:gridCol w="1068705">
                  <a:extLst>
                    <a:ext uri="{9D8B030D-6E8A-4147-A177-3AD203B41FA5}">
                      <a16:colId xmlns:a16="http://schemas.microsoft.com/office/drawing/2014/main" val="4254996464"/>
                    </a:ext>
                  </a:extLst>
                </a:gridCol>
              </a:tblGrid>
              <a:tr h="370840">
                <a:tc>
                  <a:txBody>
                    <a:bodyPr/>
                    <a:lstStyle/>
                    <a:p>
                      <a:r>
                        <a:rPr lang="en-US" sz="1050" b="1" dirty="0">
                          <a:solidFill>
                            <a:schemeClr val="bg1"/>
                          </a:solidFill>
                          <a:latin typeface="Avenir Book" panose="02000503020000020003" pitchFamily="2" charset="0"/>
                        </a:rPr>
                        <a:t>ACCOUNT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1057419"/>
                  </a:ext>
                </a:extLst>
              </a:tr>
              <a:tr h="370840">
                <a:tc>
                  <a:txBody>
                    <a:bodyPr/>
                    <a:lstStyle/>
                    <a:p>
                      <a:r>
                        <a:rPr lang="en-US" sz="1050" b="1" dirty="0">
                          <a:solidFill>
                            <a:schemeClr val="bg1"/>
                          </a:solidFill>
                          <a:latin typeface="Avenir Book" panose="02000503020000020003" pitchFamily="2" charset="0"/>
                        </a:rPr>
                        <a:t>PORTAL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6894332"/>
                  </a:ext>
                </a:extLst>
              </a:tr>
              <a:tr h="370840">
                <a:tc>
                  <a:txBody>
                    <a:bodyPr/>
                    <a:lstStyle/>
                    <a:p>
                      <a:r>
                        <a:rPr lang="en-US" sz="1050" b="1" dirty="0">
                          <a:solidFill>
                            <a:schemeClr val="bg1"/>
                          </a:solidFill>
                          <a:latin typeface="Avenir Book" panose="02000503020000020003" pitchFamily="2" charset="0"/>
                        </a:rPr>
                        <a:t>TOOLBOX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8666177"/>
                  </a:ext>
                </a:extLst>
              </a:tr>
              <a:tr h="370840">
                <a:tc>
                  <a:txBody>
                    <a:bodyPr/>
                    <a:lstStyle/>
                    <a:p>
                      <a:r>
                        <a:rPr lang="en-US" sz="1050" b="1" dirty="0">
                          <a:solidFill>
                            <a:schemeClr val="accent1">
                              <a:lumMod val="20000"/>
                              <a:lumOff val="80000"/>
                            </a:schemeClr>
                          </a:solidFill>
                          <a:latin typeface="Avenir Book" panose="02000503020000020003" pitchFamily="2" charset="0"/>
                        </a:rPr>
                        <a:t>DATA</a:t>
                      </a:r>
                    </a:p>
                    <a:p>
                      <a:pPr marL="171450" indent="-171450">
                        <a:buFontTx/>
                        <a:buChar char="-"/>
                      </a:pPr>
                      <a:r>
                        <a:rPr lang="en-US" sz="1050" b="1" dirty="0">
                          <a:solidFill>
                            <a:schemeClr val="accent1">
                              <a:lumMod val="20000"/>
                              <a:lumOff val="80000"/>
                            </a:schemeClr>
                          </a:solidFill>
                          <a:latin typeface="Avenir Book" panose="02000503020000020003" pitchFamily="2" charset="0"/>
                        </a:rPr>
                        <a:t>Physical</a:t>
                      </a:r>
                    </a:p>
                    <a:p>
                      <a:pPr marL="171450" indent="-171450">
                        <a:buFontTx/>
                        <a:buChar char="-"/>
                      </a:pPr>
                      <a:r>
                        <a:rPr lang="en-US" sz="1050" b="1" u="sng" dirty="0">
                          <a:solidFill>
                            <a:schemeClr val="accent1">
                              <a:lumMod val="20000"/>
                              <a:lumOff val="80000"/>
                            </a:schemeClr>
                          </a:solidFill>
                          <a:latin typeface="Avenir Book" panose="02000503020000020003" pitchFamily="2" charset="0"/>
                        </a:rPr>
                        <a:t>Chemical</a:t>
                      </a:r>
                    </a:p>
                    <a:p>
                      <a:pPr marL="171450" indent="-171450">
                        <a:buFontTx/>
                        <a:buChar char="-"/>
                      </a:pPr>
                      <a:r>
                        <a:rPr lang="en-US" sz="1050" b="1" dirty="0">
                          <a:solidFill>
                            <a:schemeClr val="accent1">
                              <a:lumMod val="20000"/>
                              <a:lumOff val="80000"/>
                            </a:schemeClr>
                          </a:solidFill>
                          <a:latin typeface="Avenir Book" panose="02000503020000020003" pitchFamily="2" charset="0"/>
                        </a:rPr>
                        <a:t>Biological</a:t>
                      </a:r>
                    </a:p>
                    <a:p>
                      <a:pPr marL="171450" indent="-171450">
                        <a:buFontTx/>
                        <a:buChar char="-"/>
                      </a:pPr>
                      <a:r>
                        <a:rPr lang="en-US" sz="1050" b="1" dirty="0">
                          <a:solidFill>
                            <a:schemeClr val="accent1">
                              <a:lumMod val="20000"/>
                              <a:lumOff val="80000"/>
                            </a:schemeClr>
                          </a:solidFill>
                          <a:latin typeface="Avenir Book" panose="02000503020000020003" pitchFamily="2" charset="0"/>
                        </a:rPr>
                        <a:t>Hydrologic</a:t>
                      </a:r>
                    </a:p>
                    <a:p>
                      <a:pPr marL="171450" indent="-171450">
                        <a:buFontTx/>
                        <a:buChar char="-"/>
                      </a:pPr>
                      <a:r>
                        <a:rPr lang="en-US" sz="1050" b="1" dirty="0">
                          <a:solidFill>
                            <a:schemeClr val="accent1">
                              <a:lumMod val="20000"/>
                              <a:lumOff val="80000"/>
                            </a:schemeClr>
                          </a:solidFill>
                          <a:latin typeface="Avenir Book" panose="02000503020000020003" pitchFamily="2" charset="0"/>
                        </a:rPr>
                        <a:t>Watershed</a:t>
                      </a:r>
                    </a:p>
                    <a:p>
                      <a:pPr marL="171450" indent="-171450">
                        <a:buFontTx/>
                        <a:buChar char="-"/>
                      </a:pPr>
                      <a:r>
                        <a:rPr lang="en-US" sz="1050" b="1" dirty="0">
                          <a:solidFill>
                            <a:schemeClr val="accent1">
                              <a:lumMod val="20000"/>
                              <a:lumOff val="80000"/>
                            </a:schemeClr>
                          </a:solidFill>
                          <a:latin typeface="Avenir Book" panose="02000503020000020003" pitchFamily="2" charset="0"/>
                        </a:rPr>
                        <a:t>Weather</a:t>
                      </a:r>
                    </a:p>
                    <a:p>
                      <a:pPr marL="171450" indent="-171450">
                        <a:buFontTx/>
                        <a:buChar char="-"/>
                      </a:pPr>
                      <a:r>
                        <a:rPr lang="en-US" sz="1050" b="1" dirty="0">
                          <a:solidFill>
                            <a:schemeClr val="accent1">
                              <a:lumMod val="20000"/>
                              <a:lumOff val="80000"/>
                            </a:schemeClr>
                          </a:solidFill>
                          <a:latin typeface="Avenir Book" panose="02000503020000020003" pitchFamily="2" charset="0"/>
                        </a:rPr>
                        <a:t>Access</a:t>
                      </a:r>
                    </a:p>
                    <a:p>
                      <a:pPr marL="171450" indent="-171450">
                        <a:buFontTx/>
                        <a:buChar char="-"/>
                      </a:pPr>
                      <a:r>
                        <a:rPr lang="en-US" sz="1050" b="1" dirty="0">
                          <a:solidFill>
                            <a:schemeClr val="accent1">
                              <a:lumMod val="20000"/>
                              <a:lumOff val="80000"/>
                            </a:schemeClr>
                          </a:solidFill>
                          <a:latin typeface="Avenir Book" panose="02000503020000020003" pitchFamily="2" charset="0"/>
                        </a:rPr>
                        <a:t>Lab Results</a:t>
                      </a:r>
                    </a:p>
                    <a:p>
                      <a:pPr marL="171450" indent="-171450">
                        <a:buFontTx/>
                        <a:buChar char="-"/>
                      </a:pPr>
                      <a:r>
                        <a:rPr lang="en-US" sz="1050" b="1" dirty="0">
                          <a:solidFill>
                            <a:schemeClr val="accent1">
                              <a:lumMod val="20000"/>
                              <a:lumOff val="80000"/>
                            </a:schemeClr>
                          </a:solidFill>
                          <a:latin typeface="Avenir Book" panose="02000503020000020003" pitchFamily="2" charset="0"/>
                        </a:rPr>
                        <a:t>Satellite</a:t>
                      </a:r>
                    </a:p>
                    <a:p>
                      <a:pPr marL="171450" indent="-171450">
                        <a:buFontTx/>
                        <a:buChar char="-"/>
                      </a:pPr>
                      <a:r>
                        <a:rPr lang="en-US" sz="1050" b="1" dirty="0">
                          <a:solidFill>
                            <a:schemeClr val="accent1">
                              <a:lumMod val="20000"/>
                              <a:lumOff val="80000"/>
                            </a:schemeClr>
                          </a:solidFill>
                          <a:latin typeface="Avenir Book" panose="02000503020000020003" pitchFamily="2" charset="0"/>
                        </a:rPr>
                        <a:t>Drone</a:t>
                      </a:r>
                    </a:p>
                    <a:p>
                      <a:pPr marL="171450" indent="-171450">
                        <a:buFontTx/>
                        <a:buChar char="-"/>
                      </a:pPr>
                      <a:r>
                        <a:rPr lang="en-US" sz="1050" b="1" dirty="0">
                          <a:solidFill>
                            <a:schemeClr val="accent1">
                              <a:lumMod val="20000"/>
                              <a:lumOff val="80000"/>
                            </a:schemeClr>
                          </a:solidFill>
                          <a:latin typeface="Avenir Book" panose="02000503020000020003" pitchFamily="2" charset="0"/>
                        </a:rPr>
                        <a:t>Field</a:t>
                      </a:r>
                    </a:p>
                    <a:p>
                      <a:pPr marL="171450" indent="-171450">
                        <a:buFontTx/>
                        <a:buChar char="-"/>
                      </a:pPr>
                      <a:r>
                        <a:rPr lang="en-US" sz="1050" b="1" dirty="0">
                          <a:solidFill>
                            <a:schemeClr val="accent1">
                              <a:lumMod val="20000"/>
                              <a:lumOff val="80000"/>
                            </a:schemeClr>
                          </a:solidFill>
                          <a:latin typeface="Avenir Book" panose="02000503020000020003" pitchFamily="2" charset="0"/>
                        </a:rPr>
                        <a:t>In-situ</a:t>
                      </a:r>
                    </a:p>
                    <a:p>
                      <a:pPr marL="171450" indent="-171450">
                        <a:buFontTx/>
                        <a:buChar char="-"/>
                      </a:pPr>
                      <a:r>
                        <a:rPr lang="en-US" sz="1050" b="1" dirty="0">
                          <a:solidFill>
                            <a:schemeClr val="accent1">
                              <a:lumMod val="20000"/>
                              <a:lumOff val="80000"/>
                            </a:schemeClr>
                          </a:solidFill>
                          <a:latin typeface="Avenir Book" panose="02000503020000020003" pitchFamily="2" charset="0"/>
                        </a:rPr>
                        <a:t>Survey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3532269"/>
                  </a:ext>
                </a:extLst>
              </a:tr>
              <a:tr h="370840">
                <a:tc>
                  <a:txBody>
                    <a:bodyPr/>
                    <a:lstStyle/>
                    <a:p>
                      <a:r>
                        <a:rPr lang="en-US" sz="1050" b="1" dirty="0">
                          <a:solidFill>
                            <a:schemeClr val="bg1"/>
                          </a:solidFill>
                          <a:latin typeface="Avenir Book" panose="02000503020000020003" pitchFamily="2" charset="0"/>
                        </a:rPr>
                        <a:t>ANALYTICS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0537920"/>
                  </a:ext>
                </a:extLst>
              </a:tr>
              <a:tr h="370840">
                <a:tc>
                  <a:txBody>
                    <a:bodyPr/>
                    <a:lstStyle/>
                    <a:p>
                      <a:r>
                        <a:rPr lang="en-US" sz="1050" b="1" dirty="0">
                          <a:solidFill>
                            <a:schemeClr val="bg1"/>
                          </a:solidFill>
                          <a:latin typeface="Avenir Book" panose="02000503020000020003" pitchFamily="2" charset="0"/>
                        </a:rPr>
                        <a:t>COMMUNITY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7610223"/>
                  </a:ext>
                </a:extLst>
              </a:tr>
            </a:tbl>
          </a:graphicData>
        </a:graphic>
      </p:graphicFrame>
      <p:sp>
        <p:nvSpPr>
          <p:cNvPr id="3" name="TextBox 2">
            <a:extLst>
              <a:ext uri="{FF2B5EF4-FFF2-40B4-BE49-F238E27FC236}">
                <a16:creationId xmlns:a16="http://schemas.microsoft.com/office/drawing/2014/main" id="{A8E064D1-AD02-8A91-10F9-57244A9CE257}"/>
              </a:ext>
            </a:extLst>
          </p:cNvPr>
          <p:cNvSpPr txBox="1"/>
          <p:nvPr/>
        </p:nvSpPr>
        <p:spPr>
          <a:xfrm>
            <a:off x="3481693" y="1042514"/>
            <a:ext cx="6270172" cy="60016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100" b="1" dirty="0">
                <a:latin typeface="Avenir Book" panose="02000503020000020003" pitchFamily="2" charset="0"/>
              </a:rPr>
              <a:t>Weather</a:t>
            </a:r>
            <a:r>
              <a:rPr lang="en-US" sz="1100" b="0" dirty="0">
                <a:latin typeface="Avenir Book" panose="02000503020000020003" pitchFamily="2" charset="0"/>
              </a:rPr>
              <a:t>:  Covers fish populations, aquatic vegetation, plankton communities, invasive species, biodiversity, and habitat conditions, helping assess ecosystem health and species dynamics.</a:t>
            </a:r>
          </a:p>
          <a:p>
            <a:pPr marL="0" marR="0" lvl="0" indent="0" defTabSz="914400" rtl="0" eaLnBrk="1" fontAlgn="auto" latinLnBrk="0" hangingPunct="1">
              <a:lnSpc>
                <a:spcPct val="100000"/>
              </a:lnSpc>
              <a:spcBef>
                <a:spcPts val="0"/>
              </a:spcBef>
              <a:spcAft>
                <a:spcPts val="0"/>
              </a:spcAft>
              <a:buClrTx/>
              <a:buSzTx/>
              <a:buFontTx/>
              <a:buNone/>
              <a:tabLst/>
              <a:defRPr/>
            </a:pPr>
            <a:endParaRPr lang="en-US" sz="1100" b="0" dirty="0">
              <a:latin typeface="Avenir Book" panose="02000503020000020003" pitchFamily="2" charset="0"/>
            </a:endParaRPr>
          </a:p>
        </p:txBody>
      </p:sp>
      <p:graphicFrame>
        <p:nvGraphicFramePr>
          <p:cNvPr id="5" name="Table 4">
            <a:extLst>
              <a:ext uri="{FF2B5EF4-FFF2-40B4-BE49-F238E27FC236}">
                <a16:creationId xmlns:a16="http://schemas.microsoft.com/office/drawing/2014/main" id="{2BBD6956-E296-D479-6F83-AAFB788E2093}"/>
              </a:ext>
            </a:extLst>
          </p:cNvPr>
          <p:cNvGraphicFramePr>
            <a:graphicFrameLocks noGrp="1"/>
          </p:cNvGraphicFramePr>
          <p:nvPr>
            <p:extLst>
              <p:ext uri="{D42A27DB-BD31-4B8C-83A1-F6EECF244321}">
                <p14:modId xmlns:p14="http://schemas.microsoft.com/office/powerpoint/2010/main" val="2576130046"/>
              </p:ext>
            </p:extLst>
          </p:nvPr>
        </p:nvGraphicFramePr>
        <p:xfrm>
          <a:off x="2440135" y="1973717"/>
          <a:ext cx="8782047" cy="1999440"/>
        </p:xfrm>
        <a:graphic>
          <a:graphicData uri="http://schemas.openxmlformats.org/drawingml/2006/table">
            <a:tbl>
              <a:tblPr firstRow="1" bandRow="1">
                <a:tableStyleId>{5C22544A-7EE6-4342-B048-85BDC9FD1C3A}</a:tableStyleId>
              </a:tblPr>
              <a:tblGrid>
                <a:gridCol w="1383720">
                  <a:extLst>
                    <a:ext uri="{9D8B030D-6E8A-4147-A177-3AD203B41FA5}">
                      <a16:colId xmlns:a16="http://schemas.microsoft.com/office/drawing/2014/main" val="1824950128"/>
                    </a:ext>
                  </a:extLst>
                </a:gridCol>
                <a:gridCol w="1377537">
                  <a:extLst>
                    <a:ext uri="{9D8B030D-6E8A-4147-A177-3AD203B41FA5}">
                      <a16:colId xmlns:a16="http://schemas.microsoft.com/office/drawing/2014/main" val="3266592407"/>
                    </a:ext>
                  </a:extLst>
                </a:gridCol>
                <a:gridCol w="855024">
                  <a:extLst>
                    <a:ext uri="{9D8B030D-6E8A-4147-A177-3AD203B41FA5}">
                      <a16:colId xmlns:a16="http://schemas.microsoft.com/office/drawing/2014/main" val="762067920"/>
                    </a:ext>
                  </a:extLst>
                </a:gridCol>
                <a:gridCol w="5165766">
                  <a:extLst>
                    <a:ext uri="{9D8B030D-6E8A-4147-A177-3AD203B41FA5}">
                      <a16:colId xmlns:a16="http://schemas.microsoft.com/office/drawing/2014/main" val="3083569578"/>
                    </a:ext>
                  </a:extLst>
                </a:gridCol>
              </a:tblGrid>
              <a:tr h="239795">
                <a:tc>
                  <a:txBody>
                    <a:bodyPr/>
                    <a:lstStyle/>
                    <a:p>
                      <a:pPr algn="ctr"/>
                      <a:r>
                        <a:rPr lang="en-US" sz="800" dirty="0"/>
                        <a:t>Item</a:t>
                      </a:r>
                    </a:p>
                  </a:txBody>
                  <a:tcPr anchor="ctr"/>
                </a:tc>
                <a:tc>
                  <a:txBody>
                    <a:bodyPr/>
                    <a:lstStyle/>
                    <a:p>
                      <a:pPr algn="ctr"/>
                      <a:r>
                        <a:rPr lang="en-US" sz="800" dirty="0"/>
                        <a:t>Measurement</a:t>
                      </a:r>
                    </a:p>
                  </a:txBody>
                  <a:tcPr anchor="ctr"/>
                </a:tc>
                <a:tc>
                  <a:txBody>
                    <a:bodyPr/>
                    <a:lstStyle/>
                    <a:p>
                      <a:pPr algn="ctr"/>
                      <a:r>
                        <a:rPr lang="en-US" sz="800" dirty="0"/>
                        <a:t>Average (or most recent) result.</a:t>
                      </a:r>
                    </a:p>
                  </a:txBody>
                  <a:tcPr anchor="ctr"/>
                </a:tc>
                <a:tc>
                  <a:txBody>
                    <a:bodyPr/>
                    <a:lstStyle/>
                    <a:p>
                      <a:pPr algn="ctr"/>
                      <a:r>
                        <a:rPr lang="en-US" sz="800" dirty="0"/>
                        <a:t>Description</a:t>
                      </a:r>
                    </a:p>
                  </a:txBody>
                  <a:tcPr anchor="ctr"/>
                </a:tc>
                <a:extLst>
                  <a:ext uri="{0D108BD9-81ED-4DB2-BD59-A6C34878D82A}">
                    <a16:rowId xmlns:a16="http://schemas.microsoft.com/office/drawing/2014/main" val="215591638"/>
                  </a:ext>
                </a:extLst>
              </a:tr>
              <a:tr h="339983">
                <a:tc>
                  <a:txBody>
                    <a:bodyPr/>
                    <a:lstStyle/>
                    <a:p>
                      <a:pPr algn="ctr" rtl="0" fontAlgn="ctr"/>
                      <a:r>
                        <a:rPr lang="en-US" sz="800" b="1" dirty="0">
                          <a:effectLst/>
                        </a:rPr>
                        <a:t>Rainy Days / year</a:t>
                      </a:r>
                    </a:p>
                  </a:txBody>
                  <a:tcPr marL="28575" marR="28575" marT="19050" marB="19050" anchor="ctr"/>
                </a:tc>
                <a:tc>
                  <a:txBody>
                    <a:bodyPr/>
                    <a:lstStyle/>
                    <a:p>
                      <a:pPr algn="ctr" rtl="0" fontAlgn="ctr"/>
                      <a:r>
                        <a:rPr lang="en-US" sz="800" dirty="0">
                          <a:effectLst/>
                        </a:rPr>
                        <a:t>Days</a:t>
                      </a:r>
                    </a:p>
                  </a:txBody>
                  <a:tcPr marL="28575" marR="28575" marT="19050" marB="19050" anchor="ctr"/>
                </a:tc>
                <a:tc>
                  <a:txBody>
                    <a:bodyPr/>
                    <a:lstStyle/>
                    <a:p>
                      <a:pPr algn="ctr"/>
                      <a:r>
                        <a:rPr lang="en-US" sz="800" dirty="0"/>
                        <a:t>106</a:t>
                      </a:r>
                    </a:p>
                  </a:txBody>
                  <a:tcPr anchor="ctr"/>
                </a:tc>
                <a:tc>
                  <a:txBody>
                    <a:bodyPr/>
                    <a:lstStyle/>
                    <a:p>
                      <a:pPr rtl="0" fontAlgn="ctr"/>
                      <a:endParaRPr lang="en-US" sz="800" dirty="0">
                        <a:effectLst/>
                      </a:endParaRPr>
                    </a:p>
                  </a:txBody>
                  <a:tcPr marL="28575" marR="28575" marT="19050" marB="19050" anchor="ctr"/>
                </a:tc>
                <a:extLst>
                  <a:ext uri="{0D108BD9-81ED-4DB2-BD59-A6C34878D82A}">
                    <a16:rowId xmlns:a16="http://schemas.microsoft.com/office/drawing/2014/main" val="749779012"/>
                  </a:ext>
                </a:extLst>
              </a:tr>
              <a:tr h="261146">
                <a:tc>
                  <a:txBody>
                    <a:bodyPr/>
                    <a:lstStyle/>
                    <a:p>
                      <a:pPr algn="ctr" rtl="0" fontAlgn="ctr"/>
                      <a:r>
                        <a:rPr lang="en-US" sz="800" b="1" dirty="0">
                          <a:effectLst/>
                        </a:rPr>
                        <a:t>Total Rainfall /year</a:t>
                      </a:r>
                    </a:p>
                  </a:txBody>
                  <a:tcPr marL="28575" marR="28575" marT="19050" marB="19050" anchor="ctr"/>
                </a:tc>
                <a:tc>
                  <a:txBody>
                    <a:bodyPr/>
                    <a:lstStyle/>
                    <a:p>
                      <a:pPr algn="ctr" rtl="0" fontAlgn="ctr"/>
                      <a:r>
                        <a:rPr lang="en-US" sz="800" dirty="0">
                          <a:effectLst/>
                        </a:rPr>
                        <a:t>Inches</a:t>
                      </a:r>
                    </a:p>
                  </a:txBody>
                  <a:tcPr marL="28575" marR="28575" marT="19050" marB="19050" anchor="ctr"/>
                </a:tc>
                <a:tc>
                  <a:txBody>
                    <a:bodyPr/>
                    <a:lstStyle/>
                    <a:p>
                      <a:pPr algn="ctr"/>
                      <a:r>
                        <a:rPr lang="en-US" sz="800" dirty="0"/>
                        <a:t>30</a:t>
                      </a:r>
                    </a:p>
                  </a:txBody>
                  <a:tcPr anchor="ctr"/>
                </a:tc>
                <a:tc>
                  <a:txBody>
                    <a:bodyPr/>
                    <a:lstStyle/>
                    <a:p>
                      <a:pPr rtl="0" fontAlgn="ctr"/>
                      <a:endParaRPr lang="en-US" sz="800">
                        <a:effectLst/>
                      </a:endParaRPr>
                    </a:p>
                  </a:txBody>
                  <a:tcPr marL="28575" marR="28575" marT="19050" marB="19050" anchor="ctr"/>
                </a:tc>
                <a:extLst>
                  <a:ext uri="{0D108BD9-81ED-4DB2-BD59-A6C34878D82A}">
                    <a16:rowId xmlns:a16="http://schemas.microsoft.com/office/drawing/2014/main" val="1513479683"/>
                  </a:ext>
                </a:extLst>
              </a:tr>
              <a:tr h="261146">
                <a:tc>
                  <a:txBody>
                    <a:bodyPr/>
                    <a:lstStyle/>
                    <a:p>
                      <a:pPr algn="ctr" rtl="0" fontAlgn="ctr"/>
                      <a:r>
                        <a:rPr lang="en-US" sz="800" b="1" dirty="0">
                          <a:effectLst/>
                        </a:rPr>
                        <a:t>Sunny days</a:t>
                      </a:r>
                    </a:p>
                  </a:txBody>
                  <a:tcPr marL="28575" marR="28575" marT="19050" marB="19050" anchor="ctr"/>
                </a:tc>
                <a:tc>
                  <a:txBody>
                    <a:bodyPr/>
                    <a:lstStyle/>
                    <a:p>
                      <a:pPr algn="ctr" rtl="0" fontAlgn="ctr"/>
                      <a:r>
                        <a:rPr lang="en-US" sz="800" dirty="0">
                          <a:effectLst/>
                        </a:rPr>
                        <a:t>Days</a:t>
                      </a:r>
                    </a:p>
                  </a:txBody>
                  <a:tcPr marL="28575" marR="28575" marT="19050" marB="19050" anchor="ctr"/>
                </a:tc>
                <a:tc>
                  <a:txBody>
                    <a:bodyPr/>
                    <a:lstStyle/>
                    <a:p>
                      <a:pPr algn="ctr"/>
                      <a:r>
                        <a:rPr lang="en-US" sz="800" dirty="0"/>
                        <a:t>188</a:t>
                      </a:r>
                    </a:p>
                  </a:txBody>
                  <a:tcPr anchor="ctr"/>
                </a:tc>
                <a:tc>
                  <a:txBody>
                    <a:bodyPr/>
                    <a:lstStyle/>
                    <a:p>
                      <a:pPr rtl="0" fontAlgn="ctr"/>
                      <a:endParaRPr lang="en-US" sz="800" dirty="0">
                        <a:solidFill>
                          <a:srgbClr val="0E0E0E"/>
                        </a:solidFill>
                        <a:effectLst/>
                      </a:endParaRPr>
                    </a:p>
                  </a:txBody>
                  <a:tcPr marL="28575" marR="28575" marT="19050" marB="19050" anchor="ctr"/>
                </a:tc>
                <a:extLst>
                  <a:ext uri="{0D108BD9-81ED-4DB2-BD59-A6C34878D82A}">
                    <a16:rowId xmlns:a16="http://schemas.microsoft.com/office/drawing/2014/main" val="3695489039"/>
                  </a:ext>
                </a:extLst>
              </a:tr>
              <a:tr h="261146">
                <a:tc>
                  <a:txBody>
                    <a:bodyPr/>
                    <a:lstStyle/>
                    <a:p>
                      <a:pPr algn="ctr" rtl="0" fontAlgn="ctr"/>
                      <a:r>
                        <a:rPr lang="en-US" sz="800" b="1" dirty="0">
                          <a:effectLst/>
                        </a:rPr>
                        <a:t>Avg High Temp</a:t>
                      </a:r>
                    </a:p>
                  </a:txBody>
                  <a:tcPr marL="28575" marR="28575" marT="19050" marB="19050" anchor="ctr"/>
                </a:tc>
                <a:tc>
                  <a:txBody>
                    <a:bodyPr/>
                    <a:lstStyle/>
                    <a:p>
                      <a:pPr algn="ctr" rtl="0" fontAlgn="ctr"/>
                      <a:r>
                        <a:rPr lang="en-US" sz="800" dirty="0">
                          <a:effectLst/>
                        </a:rPr>
                        <a:t>F</a:t>
                      </a:r>
                    </a:p>
                  </a:txBody>
                  <a:tcPr marL="28575" marR="28575" marT="19050" marB="19050" anchor="ctr"/>
                </a:tc>
                <a:tc>
                  <a:txBody>
                    <a:bodyPr/>
                    <a:lstStyle/>
                    <a:p>
                      <a:pPr algn="ctr"/>
                      <a:r>
                        <a:rPr lang="en-US" sz="800" dirty="0"/>
                        <a:t>81</a:t>
                      </a:r>
                    </a:p>
                  </a:txBody>
                  <a:tcPr anchor="ctr"/>
                </a:tc>
                <a:tc>
                  <a:txBody>
                    <a:bodyPr/>
                    <a:lstStyle/>
                    <a:p>
                      <a:pPr rtl="0" fontAlgn="ctr"/>
                      <a:endParaRPr lang="en-US" sz="800" dirty="0">
                        <a:solidFill>
                          <a:srgbClr val="0E0E0E"/>
                        </a:solidFill>
                        <a:effectLst/>
                      </a:endParaRPr>
                    </a:p>
                  </a:txBody>
                  <a:tcPr marL="28575" marR="28575" marT="19050" marB="19050" anchor="ctr"/>
                </a:tc>
                <a:extLst>
                  <a:ext uri="{0D108BD9-81ED-4DB2-BD59-A6C34878D82A}">
                    <a16:rowId xmlns:a16="http://schemas.microsoft.com/office/drawing/2014/main" val="3734524711"/>
                  </a:ext>
                </a:extLst>
              </a:tr>
              <a:tr h="418819">
                <a:tc>
                  <a:txBody>
                    <a:bodyPr/>
                    <a:lstStyle/>
                    <a:p>
                      <a:pPr algn="ctr" rtl="0" fontAlgn="ctr"/>
                      <a:r>
                        <a:rPr lang="en-US" sz="800" b="1" dirty="0">
                          <a:effectLst/>
                        </a:rPr>
                        <a:t>Avg Low Temp</a:t>
                      </a:r>
                    </a:p>
                  </a:txBody>
                  <a:tcPr marL="28575" marR="28575" marT="19050" marB="19050" anchor="ctr"/>
                </a:tc>
                <a:tc>
                  <a:txBody>
                    <a:bodyPr/>
                    <a:lstStyle/>
                    <a:p>
                      <a:pPr algn="ctr" rtl="0" fontAlgn="ctr"/>
                      <a:r>
                        <a:rPr lang="en-US" sz="800" dirty="0">
                          <a:effectLst/>
                        </a:rPr>
                        <a:t>F</a:t>
                      </a:r>
                    </a:p>
                  </a:txBody>
                  <a:tcPr marL="28575" marR="28575" marT="19050" marB="19050" anchor="ctr"/>
                </a:tc>
                <a:tc>
                  <a:txBody>
                    <a:bodyPr/>
                    <a:lstStyle/>
                    <a:p>
                      <a:pPr algn="ctr"/>
                      <a:r>
                        <a:rPr lang="en-US" sz="800" dirty="0"/>
                        <a:t>3</a:t>
                      </a:r>
                    </a:p>
                  </a:txBody>
                  <a:tcPr anchor="ctr"/>
                </a:tc>
                <a:tc>
                  <a:txBody>
                    <a:bodyPr/>
                    <a:lstStyle/>
                    <a:p>
                      <a:pPr rtl="0" fontAlgn="ctr"/>
                      <a:endParaRPr lang="en-US" sz="800" dirty="0">
                        <a:effectLst/>
                      </a:endParaRPr>
                    </a:p>
                  </a:txBody>
                  <a:tcPr marL="28575" marR="28575" marT="19050" marB="19050" anchor="ctr"/>
                </a:tc>
                <a:extLst>
                  <a:ext uri="{0D108BD9-81ED-4DB2-BD59-A6C34878D82A}">
                    <a16:rowId xmlns:a16="http://schemas.microsoft.com/office/drawing/2014/main" val="1360740593"/>
                  </a:ext>
                </a:extLst>
              </a:tr>
            </a:tbl>
          </a:graphicData>
        </a:graphic>
      </p:graphicFrame>
      <p:pic>
        <p:nvPicPr>
          <p:cNvPr id="4" name="Picture 18" descr="Apple, ios, rain, raindrops, scattered showers, weather icon - Download on  Iconfinder">
            <a:extLst>
              <a:ext uri="{FF2B5EF4-FFF2-40B4-BE49-F238E27FC236}">
                <a16:creationId xmlns:a16="http://schemas.microsoft.com/office/drawing/2014/main" id="{7D219CAF-6ABD-7936-B590-DEC6A071887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95690" y="874998"/>
            <a:ext cx="986003" cy="986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90021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224</TotalTime>
  <Words>3582</Words>
  <Application>Microsoft Macintosh PowerPoint</Application>
  <PresentationFormat>Widescreen</PresentationFormat>
  <Paragraphs>727</Paragraphs>
  <Slides>17</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Aptos</vt:lpstr>
      <vt:lpstr>Aptos Display</vt:lpstr>
      <vt:lpstr>Arial</vt:lpstr>
      <vt:lpstr>Avenir Black</vt:lpstr>
      <vt:lpstr>Avenir Book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 Robinson</dc:creator>
  <cp:lastModifiedBy>J. Robinson</cp:lastModifiedBy>
  <cp:revision>13</cp:revision>
  <dcterms:created xsi:type="dcterms:W3CDTF">2025-03-11T07:19:19Z</dcterms:created>
  <dcterms:modified xsi:type="dcterms:W3CDTF">2025-03-20T11:55:04Z</dcterms:modified>
</cp:coreProperties>
</file>